
<file path=[Content_Types].xml><?xml version="1.0" encoding="utf-8"?>
<Types xmlns="http://schemas.openxmlformats.org/package/2006/content-types">
  <Default Extension="xml" ContentType="application/xml"/>
  <Default Extension="jpeg" ContentType="image/jpeg"/>
  <Default Extension="png" ContentType="image/png"/>
  <Default Extension="jpg" ContentType="image/jpe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media/image31.jpg" ContentType="image/png"/>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33"/>
  </p:notesMasterIdLst>
  <p:handoutMasterIdLst>
    <p:handoutMasterId r:id="rId34"/>
  </p:handoutMasterIdLst>
  <p:sldIdLst>
    <p:sldId id="256" r:id="rId2"/>
    <p:sldId id="266" r:id="rId3"/>
    <p:sldId id="257" r:id="rId4"/>
    <p:sldId id="269" r:id="rId5"/>
    <p:sldId id="270" r:id="rId6"/>
    <p:sldId id="302" r:id="rId7"/>
    <p:sldId id="277" r:id="rId8"/>
    <p:sldId id="304" r:id="rId9"/>
    <p:sldId id="308" r:id="rId10"/>
    <p:sldId id="309" r:id="rId11"/>
    <p:sldId id="303" r:id="rId12"/>
    <p:sldId id="292" r:id="rId13"/>
    <p:sldId id="279" r:id="rId14"/>
    <p:sldId id="282" r:id="rId15"/>
    <p:sldId id="276" r:id="rId16"/>
    <p:sldId id="280" r:id="rId17"/>
    <p:sldId id="281" r:id="rId18"/>
    <p:sldId id="289" r:id="rId19"/>
    <p:sldId id="287" r:id="rId20"/>
    <p:sldId id="290" r:id="rId21"/>
    <p:sldId id="283" r:id="rId22"/>
    <p:sldId id="288" r:id="rId23"/>
    <p:sldId id="291" r:id="rId24"/>
    <p:sldId id="293" r:id="rId25"/>
    <p:sldId id="298" r:id="rId26"/>
    <p:sldId id="299" r:id="rId27"/>
    <p:sldId id="300" r:id="rId28"/>
    <p:sldId id="301" r:id="rId29"/>
    <p:sldId id="294" r:id="rId30"/>
    <p:sldId id="297" r:id="rId31"/>
    <p:sldId id="310" r:id="rId3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2334"/>
    <p:restoredTop sz="96271"/>
  </p:normalViewPr>
  <p:slideViewPr>
    <p:cSldViewPr snapToGrid="0" snapToObjects="1">
      <p:cViewPr>
        <p:scale>
          <a:sx n="113" d="100"/>
          <a:sy n="113" d="100"/>
        </p:scale>
        <p:origin x="616" y="368"/>
      </p:cViewPr>
      <p:guideLst/>
    </p:cSldViewPr>
  </p:slid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handoutMaster" Target="handoutMasters/handoutMaster1.xml"/><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3833AB1-7791-A24E-8225-2430C3B2C306}" type="datetimeFigureOut">
              <a:rPr lang="en-US" smtClean="0"/>
              <a:t>5/30/23</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2483D01-1480-5141-9CAD-638AD7FA935E}" type="slidenum">
              <a:rPr lang="en-US" smtClean="0"/>
              <a:t>‹#›</a:t>
            </a:fld>
            <a:endParaRPr lang="en-US"/>
          </a:p>
        </p:txBody>
      </p:sp>
    </p:spTree>
    <p:extLst>
      <p:ext uri="{BB962C8B-B14F-4D97-AF65-F5344CB8AC3E}">
        <p14:creationId xmlns:p14="http://schemas.microsoft.com/office/powerpoint/2010/main" val="92583480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37BCE58-1AEC-A345-AF27-96436FF852FD}" type="datetimeFigureOut">
              <a:rPr lang="en-US" smtClean="0"/>
              <a:t>5/30/23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BAFBF49-B80D-9447-A1D6-8D0FD5EDF0B9}" type="slidenum">
              <a:rPr lang="en-US" smtClean="0"/>
              <a:t>‹#›</a:t>
            </a:fld>
            <a:endParaRPr lang="en-US"/>
          </a:p>
        </p:txBody>
      </p:sp>
    </p:spTree>
    <p:extLst>
      <p:ext uri="{BB962C8B-B14F-4D97-AF65-F5344CB8AC3E}">
        <p14:creationId xmlns:p14="http://schemas.microsoft.com/office/powerpoint/2010/main" val="1041373734"/>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076089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6AB6C5C4-9BB9-9647-B583-8851712355DD}" type="datetime1">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a:xfrm>
            <a:off x="152400" y="6390922"/>
            <a:ext cx="2743200" cy="365125"/>
          </a:xfrm>
        </p:spPr>
        <p:txBody>
          <a:bodyPr/>
          <a:lstStyle/>
          <a:p>
            <a:fld id="{85FBCCAD-58AF-4246-9D6F-2B7747285975}" type="slidenum">
              <a:rPr lang="en-US" smtClean="0"/>
              <a:t>‹#›</a:t>
            </a:fld>
            <a:endParaRPr lang="en-US" dirty="0"/>
          </a:p>
        </p:txBody>
      </p:sp>
    </p:spTree>
    <p:extLst>
      <p:ext uri="{BB962C8B-B14F-4D97-AF65-F5344CB8AC3E}">
        <p14:creationId xmlns:p14="http://schemas.microsoft.com/office/powerpoint/2010/main" val="86757517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56E9EC2-84DB-0546-8FE2-BCEE9A196DC1}" type="datetime1">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1465617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F238557-A1F9-2941-8E20-7BDE03A85D25}" type="datetime1">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9930342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2FFD30-9720-FA4C-949B-F7309902BC90}" type="datetime1">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162807722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11A3EC5-93B9-5A4D-907D-0A2E631DC93A}" type="datetime1">
              <a:rPr lang="en-US" smtClean="0"/>
              <a:t>5/30/23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200479095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3AAB0BD-2180-5C40-B6CF-5F1E92D6AA67}" type="datetime1">
              <a:rPr lang="en-US" smtClean="0"/>
              <a:t>5/30/23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5031592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ADAD69F-38D6-B44E-8ADF-4E14793E43FC}" type="datetime1">
              <a:rPr lang="en-US" smtClean="0"/>
              <a:t>5/30/23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195448054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55805EDA-961D-2844-ACD6-454CA7CDFCB7}" type="datetime1">
              <a:rPr lang="en-US" smtClean="0"/>
              <a:t>5/30/23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104467211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14E6581-D0DD-4549-801D-6333380C4A36}" type="datetime1">
              <a:rPr lang="en-US" smtClean="0"/>
              <a:t>5/30/23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21253385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C81A399-20A0-3947-84C6-A65F8111A367}" type="datetime1">
              <a:rPr lang="en-US" smtClean="0"/>
              <a:t>5/30/23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14694252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B94FA853-0960-8D40-A8D2-2201C6590D8A}" type="datetime1">
              <a:rPr lang="en-US" smtClean="0"/>
              <a:t>5/30/23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85FBCCAD-58AF-4246-9D6F-2B7747285975}" type="slidenum">
              <a:rPr lang="en-US" smtClean="0"/>
              <a:t>‹#›</a:t>
            </a:fld>
            <a:endParaRPr lang="en-US"/>
          </a:p>
        </p:txBody>
      </p:sp>
    </p:spTree>
    <p:extLst>
      <p:ext uri="{BB962C8B-B14F-4D97-AF65-F5344CB8AC3E}">
        <p14:creationId xmlns:p14="http://schemas.microsoft.com/office/powerpoint/2010/main" val="568471548"/>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a:t>
            </a:r>
            <a:r>
              <a:rPr lang="en-US" dirty="0" smtClean="0"/>
              <a:t>levels</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D8D9B3D-3336-CD4C-9DDE-096CCCA637D5}" type="datetime1">
              <a:rPr lang="en-US" smtClean="0"/>
              <a:t>5/30/23</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0" y="6492875"/>
            <a:ext cx="2743200" cy="365125"/>
          </a:xfrm>
          <a:prstGeom prst="rect">
            <a:avLst/>
          </a:prstGeom>
        </p:spPr>
        <p:txBody>
          <a:bodyPr vert="horz" lIns="91440" tIns="45720" rIns="91440" bIns="45720" rtlCol="0" anchor="ctr"/>
          <a:lstStyle>
            <a:lvl1pPr algn="l">
              <a:defRPr sz="1200">
                <a:solidFill>
                  <a:schemeClr val="bg1"/>
                </a:solidFill>
              </a:defRPr>
            </a:lvl1pPr>
          </a:lstStyle>
          <a:p>
            <a:fld id="{85FBCCAD-58AF-4246-9D6F-2B7747285975}" type="slidenum">
              <a:rPr lang="en-US" smtClean="0"/>
              <a:pPr/>
              <a:t>‹#›</a:t>
            </a:fld>
            <a:endParaRPr lang="en-US" dirty="0"/>
          </a:p>
        </p:txBody>
      </p:sp>
    </p:spTree>
    <p:extLst>
      <p:ext uri="{BB962C8B-B14F-4D97-AF65-F5344CB8AC3E}">
        <p14:creationId xmlns:p14="http://schemas.microsoft.com/office/powerpoint/2010/main" val="3265120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jpg"/></Relationships>
</file>

<file path=ppt/slides/_rels/slide10.xml.rels><?xml version="1.0" encoding="UTF-8" standalone="yes"?>
<Relationships xmlns="http://schemas.openxmlformats.org/package/2006/relationships"><Relationship Id="rId3" Type="http://schemas.openxmlformats.org/officeDocument/2006/relationships/hyperlink" Target="https://github.com/likelian/tuneflow-plugin-demo" TargetMode="External"/><Relationship Id="rId4" Type="http://schemas.openxmlformats.org/officeDocument/2006/relationships/image" Target="../media/image14.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11.xml.rels><?xml version="1.0" encoding="UTF-8" standalone="yes"?>
<Relationships xmlns="http://schemas.openxmlformats.org/package/2006/relationships"><Relationship Id="rId3" Type="http://schemas.openxmlformats.org/officeDocument/2006/relationships/hyperlink" Target="https://help.tuneflow.com/zh/developer/getting-started-python.html" TargetMode="External"/><Relationship Id="rId4" Type="http://schemas.openxmlformats.org/officeDocument/2006/relationships/image" Target="../media/image15.jpe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2.xml.rels><?xml version="1.0" encoding="UTF-8" standalone="yes"?>
<Relationships xmlns="http://schemas.openxmlformats.org/package/2006/relationships"><Relationship Id="rId3" Type="http://schemas.openxmlformats.org/officeDocument/2006/relationships/hyperlink" Target="https://help.tuneflow.com/zh/developer/getting-started-python.html" TargetMode="External"/><Relationship Id="rId4" Type="http://schemas.openxmlformats.org/officeDocument/2006/relationships/image" Target="../media/image16.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3.xml.rels><?xml version="1.0" encoding="UTF-8" standalone="yes"?>
<Relationships xmlns="http://schemas.openxmlformats.org/package/2006/relationships"><Relationship Id="rId3" Type="http://schemas.openxmlformats.org/officeDocument/2006/relationships/hyperlink" Target="https://help.tuneflow.com/zh/developer/getting-started-python.html" TargetMode="External"/><Relationship Id="rId4" Type="http://schemas.openxmlformats.org/officeDocument/2006/relationships/image" Target="../media/image17.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4.xml.rels><?xml version="1.0" encoding="UTF-8" standalone="yes"?>
<Relationships xmlns="http://schemas.openxmlformats.org/package/2006/relationships"><Relationship Id="rId3" Type="http://schemas.openxmlformats.org/officeDocument/2006/relationships/hyperlink" Target="https://help.tuneflow.com/zh/developer/getting-started-python.html" TargetMode="External"/><Relationship Id="rId4"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5.xml.rels><?xml version="1.0" encoding="UTF-8" standalone="yes"?>
<Relationships xmlns="http://schemas.openxmlformats.org/package/2006/relationships"><Relationship Id="rId3" Type="http://schemas.openxmlformats.org/officeDocument/2006/relationships/hyperlink" Target="https://help.tuneflow.com/zh/developer/getting-started-python.html" TargetMode="External"/><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6.xml.rels><?xml version="1.0" encoding="UTF-8" standalone="yes"?>
<Relationships xmlns="http://schemas.openxmlformats.org/package/2006/relationships"><Relationship Id="rId3" Type="http://schemas.openxmlformats.org/officeDocument/2006/relationships/hyperlink" Target="https://help.tuneflow.com/zh/developer/getting-started-python.html" TargetMode="External"/><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7.xml.rels><?xml version="1.0" encoding="UTF-8" standalone="yes"?>
<Relationships xmlns="http://schemas.openxmlformats.org/package/2006/relationships"><Relationship Id="rId3" Type="http://schemas.openxmlformats.org/officeDocument/2006/relationships/hyperlink" Target="https://help.tuneflow.com/zh/developer/getting-started-python.html" TargetMode="External"/><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8.xml.rels><?xml version="1.0" encoding="UTF-8" standalone="yes"?>
<Relationships xmlns="http://schemas.openxmlformats.org/package/2006/relationships"><Relationship Id="rId3" Type="http://schemas.openxmlformats.org/officeDocument/2006/relationships/hyperlink" Target="https://help.tuneflow.com/zh/developer/python-devguide.html" TargetMode="External"/><Relationship Id="rId4" Type="http://schemas.openxmlformats.org/officeDocument/2006/relationships/hyperlink" Target="https://github.com/likelian/tuneflow-plugin-demo/blob/main/Reverse/src/plugin.py" TargetMode="External"/><Relationship Id="rId5"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19.xml.rels><?xml version="1.0" encoding="UTF-8" standalone="yes"?>
<Relationships xmlns="http://schemas.openxmlformats.org/package/2006/relationships"><Relationship Id="rId3" Type="http://schemas.openxmlformats.org/officeDocument/2006/relationships/hyperlink" Target="https://help.tuneflow.com/zh/developer/getting-started-python.html" TargetMode="External"/><Relationship Id="rId4" Type="http://schemas.openxmlformats.org/officeDocument/2006/relationships/image" Target="../media/image19.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xml.rels><?xml version="1.0" encoding="UTF-8" standalone="yes"?>
<Relationships xmlns="http://schemas.openxmlformats.org/package/2006/relationships"><Relationship Id="rId3" Type="http://schemas.openxmlformats.org/officeDocument/2006/relationships/hyperlink" Target="http://www.likelian.net/" TargetMode="External"/><Relationship Id="rId4" Type="http://schemas.openxmlformats.org/officeDocument/2006/relationships/image" Target="../media/image2.png"/><Relationship Id="rId5" Type="http://schemas.openxmlformats.org/officeDocument/2006/relationships/image" Target="../media/image3.png"/><Relationship Id="rId1" Type="http://schemas.openxmlformats.org/officeDocument/2006/relationships/slideLayout" Target="../slideLayouts/slideLayout8.xml"/><Relationship Id="rId2" Type="http://schemas.openxmlformats.org/officeDocument/2006/relationships/image" Target="../media/image1.jpg"/></Relationships>
</file>

<file path=ppt/slides/_rels/slide20.xml.rels><?xml version="1.0" encoding="UTF-8" standalone="yes"?>
<Relationships xmlns="http://schemas.openxmlformats.org/package/2006/relationships"><Relationship Id="rId3" Type="http://schemas.openxmlformats.org/officeDocument/2006/relationships/hyperlink" Target="https://help.tuneflow.com/zh/developer/getting-started-python.html" TargetMode="External"/><Relationship Id="rId4" Type="http://schemas.openxmlformats.org/officeDocument/2006/relationships/image" Target="../media/image20.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1.xml.rels><?xml version="1.0" encoding="UTF-8" standalone="yes"?>
<Relationships xmlns="http://schemas.openxmlformats.org/package/2006/relationships"><Relationship Id="rId3" Type="http://schemas.openxmlformats.org/officeDocument/2006/relationships/hyperlink" Target="https://help.tuneflow.com/zh/developer/python-devguide.html" TargetMode="External"/><Relationship Id="rId4" Type="http://schemas.openxmlformats.org/officeDocument/2006/relationships/hyperlink" Target="https://github.com/likelian/tuneflow-plugin-demo/blob/main/Reverse/src/plugin.py" TargetMode="External"/><Relationship Id="rId5" Type="http://schemas.openxmlformats.org/officeDocument/2006/relationships/image" Target="../media/image21.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4" Type="http://schemas.openxmlformats.org/officeDocument/2006/relationships/hyperlink" Target="https://github.com/tuneflow/tuneflow-py-demos" TargetMode="External"/><Relationship Id="rId5" Type="http://schemas.openxmlformats.org/officeDocument/2006/relationships/hyperlink" Target="https://github.com/tuneflow/tuneflow-py/blob/main/src/tuneflow_py/descriptors/param.py" TargetMode="External"/><Relationship Id="rId6" Type="http://schemas.openxmlformats.org/officeDocument/2006/relationships/image" Target="../media/image23.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hyperlink" Target="https://help.tuneflow.com/zh/developer/getting-started-python.html" TargetMode="External"/><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4.xml.rels><?xml version="1.0" encoding="UTF-8" standalone="yes"?>
<Relationships xmlns="http://schemas.openxmlformats.org/package/2006/relationships"><Relationship Id="rId3" Type="http://schemas.openxmlformats.org/officeDocument/2006/relationships/hyperlink" Target="https://help.tuneflow.com/zh/developer/data-models.html" TargetMode="External"/><Relationship Id="rId4" Type="http://schemas.openxmlformats.org/officeDocument/2006/relationships/image" Target="../media/image24.jp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5.xml.rels><?xml version="1.0" encoding="UTF-8" standalone="yes"?>
<Relationships xmlns="http://schemas.openxmlformats.org/package/2006/relationships"><Relationship Id="rId3" Type="http://schemas.openxmlformats.org/officeDocument/2006/relationships/hyperlink" Target="https://github.com/likelian/tuneflow-plugin-demo/blob/main/Reverse/src/plugin.py" TargetMode="External"/><Relationship Id="rId4"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6.xml.rels><?xml version="1.0" encoding="UTF-8" standalone="yes"?>
<Relationships xmlns="http://schemas.openxmlformats.org/package/2006/relationships"><Relationship Id="rId3" Type="http://schemas.openxmlformats.org/officeDocument/2006/relationships/hyperlink" Target="https://github.com/likelian/tuneflow-plugin-demo/blob/main/Reverse/src/plugin.py" TargetMode="External"/><Relationship Id="rId4" Type="http://schemas.openxmlformats.org/officeDocument/2006/relationships/image" Target="../media/image26.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7.xml.rels><?xml version="1.0" encoding="UTF-8" standalone="yes"?>
<Relationships xmlns="http://schemas.openxmlformats.org/package/2006/relationships"><Relationship Id="rId3" Type="http://schemas.openxmlformats.org/officeDocument/2006/relationships/hyperlink" Target="https://github.com/likelian/tuneflow-plugin-demo/blob/main/Reverse/src/plugin.py" TargetMode="External"/><Relationship Id="rId4" Type="http://schemas.openxmlformats.org/officeDocument/2006/relationships/image" Target="../media/image27.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8.xml.rels><?xml version="1.0" encoding="UTF-8" standalone="yes"?>
<Relationships xmlns="http://schemas.openxmlformats.org/package/2006/relationships"><Relationship Id="rId3" Type="http://schemas.openxmlformats.org/officeDocument/2006/relationships/hyperlink" Target="https://github.com/likelian/tuneflow-plugin-demo/blob/main/Reverse/src/plugin.py" TargetMode="External"/><Relationship Id="rId4" Type="http://schemas.openxmlformats.org/officeDocument/2006/relationships/image" Target="../media/image28.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4" Type="http://schemas.openxmlformats.org/officeDocument/2006/relationships/image" Target="../media/image30.png"/><Relationship Id="rId5" Type="http://schemas.openxmlformats.org/officeDocument/2006/relationships/hyperlink" Target="https://help.tuneflow.com/zh/developer/devkit-python.html" TargetMode="External"/><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hyperlink" Target="http://www.tuneflow.com/" TargetMode="External"/><Relationship Id="rId5" Type="http://schemas.openxmlformats.org/officeDocument/2006/relationships/image" Target="../media/image5.png"/><Relationship Id="rId1" Type="http://schemas.openxmlformats.org/officeDocument/2006/relationships/slideLayout" Target="../slideLayouts/slideLayout8.xml"/><Relationship Id="rId2" Type="http://schemas.openxmlformats.org/officeDocument/2006/relationships/image" Target="../media/image1.jpg"/></Relationships>
</file>

<file path=ppt/slides/_rels/slide30.xml.rels><?xml version="1.0" encoding="UTF-8" standalone="yes"?>
<Relationships xmlns="http://schemas.openxmlformats.org/package/2006/relationships"><Relationship Id="rId3" Type="http://schemas.openxmlformats.org/officeDocument/2006/relationships/hyperlink" Target="https://help.tuneflow.com/zh/developer/devkit-python.html" TargetMode="External"/><Relationship Id="rId4" Type="http://schemas.openxmlformats.org/officeDocument/2006/relationships/image" Target="../media/image31.jp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31.xml.rels><?xml version="1.0" encoding="UTF-8" standalone="yes"?>
<Relationships xmlns="http://schemas.openxmlformats.org/package/2006/relationships"><Relationship Id="rId3" Type="http://schemas.openxmlformats.org/officeDocument/2006/relationships/image" Target="../media/image32.jpeg"/><Relationship Id="rId4" Type="http://schemas.openxmlformats.org/officeDocument/2006/relationships/hyperlink" Target="http://www.tuneflow.com/" TargetMode="External"/><Relationship Id="rId5" Type="http://schemas.openxmlformats.org/officeDocument/2006/relationships/hyperlink" Target="https://help.tuneflow.com/zh/" TargetMode="External"/><Relationship Id="rId6" Type="http://schemas.openxmlformats.org/officeDocument/2006/relationships/hyperlink" Target="https://github.com/tuneflow" TargetMode="External"/><Relationship Id="rId7" Type="http://schemas.openxmlformats.org/officeDocument/2006/relationships/hyperlink" Target="https://github.com/tuneflow/tuneflow-py" TargetMode="External"/><Relationship Id="rId8" Type="http://schemas.openxmlformats.org/officeDocument/2006/relationships/hyperlink" Target="https://github.com/tuneflow/tuneflow-py-demos" TargetMode="External"/><Relationship Id="rId9" Type="http://schemas.openxmlformats.org/officeDocument/2006/relationships/image" Target="../media/image5.png"/><Relationship Id="rId1" Type="http://schemas.openxmlformats.org/officeDocument/2006/relationships/slideLayout" Target="../slideLayouts/slideLayout2.xml"/><Relationship Id="rId2" Type="http://schemas.openxmlformats.org/officeDocument/2006/relationships/image" Target="../media/image1.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jpg"/><Relationship Id="rId3"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jpg"/><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hyperlink" Target="https://github.com/tuneflow" TargetMode="External"/><Relationship Id="rId6" Type="http://schemas.openxmlformats.org/officeDocument/2006/relationships/hyperlink" Target="https://github.com/tuneflow/tuneflow-py-demos" TargetMode="External"/><Relationship Id="rId1" Type="http://schemas.openxmlformats.org/officeDocument/2006/relationships/slideLayout" Target="../slideLayouts/slideLayout6.xml"/><Relationship Id="rId2" Type="http://schemas.openxmlformats.org/officeDocument/2006/relationships/image" Target="../media/image1.jp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4" Type="http://schemas.openxmlformats.org/officeDocument/2006/relationships/hyperlink" Target="https://github.com/likelian/tuneflow-plugin-demo" TargetMode="External"/><Relationship Id="rId1" Type="http://schemas.openxmlformats.org/officeDocument/2006/relationships/slideLayout" Target="../slideLayouts/slideLayout2.xml"/><Relationship Id="rId2" Type="http://schemas.openxmlformats.org/officeDocument/2006/relationships/image" Target="../media/image1.jp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3">
            <a:alphaModFix amt="70000"/>
            <a:lum/>
          </a:blip>
          <a:srcRect/>
          <a:stretch>
            <a:fillRect l="-6000" r="-6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b="1" dirty="0" smtClean="0"/>
              <a:t>TuneFlow</a:t>
            </a:r>
            <a:r>
              <a:rPr lang="zh-CN" altLang="en-US" b="1" dirty="0" smtClean="0"/>
              <a:t>插件开发</a:t>
            </a:r>
            <a:endParaRPr lang="en-US" b="1" dirty="0"/>
          </a:p>
        </p:txBody>
      </p:sp>
      <p:sp>
        <p:nvSpPr>
          <p:cNvPr id="3" name="Subtitle 2"/>
          <p:cNvSpPr>
            <a:spLocks noGrp="1"/>
          </p:cNvSpPr>
          <p:nvPr>
            <p:ph type="subTitle" idx="1"/>
          </p:nvPr>
        </p:nvSpPr>
        <p:spPr/>
        <p:txBody>
          <a:bodyPr/>
          <a:lstStyle/>
          <a:p>
            <a:r>
              <a:rPr lang="en-US" altLang="zh-CN" dirty="0" smtClean="0"/>
              <a:t>CSMT</a:t>
            </a:r>
            <a:r>
              <a:rPr lang="zh-CN" altLang="en-US" dirty="0" smtClean="0"/>
              <a:t> </a:t>
            </a:r>
            <a:r>
              <a:rPr lang="en-US" altLang="zh-CN" dirty="0" smtClean="0"/>
              <a:t>2023</a:t>
            </a:r>
          </a:p>
          <a:p>
            <a:r>
              <a:rPr lang="zh-CN" altLang="en-US" dirty="0" smtClean="0"/>
              <a:t>李克镰</a:t>
            </a:r>
            <a:endParaRPr lang="en-US" altLang="zh-CN" dirty="0" smtClean="0"/>
          </a:p>
        </p:txBody>
      </p:sp>
    </p:spTree>
    <p:extLst>
      <p:ext uri="{BB962C8B-B14F-4D97-AF65-F5344CB8AC3E}">
        <p14:creationId xmlns:p14="http://schemas.microsoft.com/office/powerpoint/2010/main" val="2069520356"/>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y" algn="ctr"/>
        </a:blip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838200" y="365125"/>
            <a:ext cx="10515600" cy="1325563"/>
          </a:xfrm>
        </p:spPr>
        <p:txBody>
          <a:bodyPr>
            <a:normAutofit/>
          </a:bodyPr>
          <a:lstStyle/>
          <a:p>
            <a:r>
              <a:rPr lang="zh-CN" altLang="en-US" sz="4000" b="1" dirty="0" smtClean="0">
                <a:latin typeface="DengXian" charset="-122"/>
                <a:ea typeface="DengXian" charset="-122"/>
                <a:cs typeface="DengXian" charset="-122"/>
              </a:rPr>
              <a:t>插件示例</a:t>
            </a:r>
            <a:r>
              <a:rPr lang="zh-CN" altLang="en-US" sz="4000" b="1" dirty="0">
                <a:latin typeface="DengXian" charset="-122"/>
                <a:ea typeface="DengXian" charset="-122"/>
                <a:cs typeface="DengXian" charset="-122"/>
              </a:rPr>
              <a:t>：</a:t>
            </a:r>
            <a:r>
              <a:rPr lang="zh-CN" altLang="en-US" sz="4000" b="1" dirty="0" smtClean="0">
                <a:latin typeface="DengXian" charset="-122"/>
                <a:ea typeface="DengXian" charset="-122"/>
                <a:cs typeface="DengXian" charset="-122"/>
              </a:rPr>
              <a:t>音频</a:t>
            </a:r>
            <a:r>
              <a:rPr lang="zh-CN" altLang="en-US" sz="4000" b="1" dirty="0">
                <a:latin typeface="DengXian" charset="-122"/>
                <a:ea typeface="DengXian" charset="-122"/>
                <a:cs typeface="DengXian" charset="-122"/>
              </a:rPr>
              <a:t>反转</a:t>
            </a:r>
            <a:endParaRPr lang="en-US" sz="4000" b="1" dirty="0">
              <a:latin typeface="DengXian" charset="-122"/>
              <a:ea typeface="DengXian" charset="-122"/>
              <a:cs typeface="DengXian" charset="-122"/>
            </a:endParaRPr>
          </a:p>
        </p:txBody>
      </p:sp>
      <p:sp>
        <p:nvSpPr>
          <p:cNvPr id="5" name="TextBox 4"/>
          <p:cNvSpPr txBox="1"/>
          <p:nvPr/>
        </p:nvSpPr>
        <p:spPr>
          <a:xfrm>
            <a:off x="6445918" y="6488668"/>
            <a:ext cx="4907882" cy="369332"/>
          </a:xfrm>
          <a:prstGeom prst="rect">
            <a:avLst/>
          </a:prstGeom>
          <a:noFill/>
        </p:spPr>
        <p:txBody>
          <a:bodyPr wrap="none" rtlCol="0">
            <a:spAutoFit/>
          </a:bodyPr>
          <a:lstStyle/>
          <a:p>
            <a:r>
              <a:rPr lang="en-US" dirty="0">
                <a:hlinkClick r:id="rId3"/>
              </a:rPr>
              <a:t>https://</a:t>
            </a:r>
            <a:r>
              <a:rPr lang="en-US" dirty="0" smtClean="0">
                <a:hlinkClick r:id="rId3"/>
              </a:rPr>
              <a:t>github.com/likelian/tuneflow-plugin-demo</a:t>
            </a:r>
            <a:endParaRPr lang="en-US" dirty="0" smtClean="0"/>
          </a:p>
        </p:txBody>
      </p:sp>
      <p:pic>
        <p:nvPicPr>
          <p:cNvPr id="6" name="Picture 5"/>
          <p:cNvPicPr>
            <a:picLocks noChangeAspect="1"/>
          </p:cNvPicPr>
          <p:nvPr/>
        </p:nvPicPr>
        <p:blipFill rotWithShape="1">
          <a:blip r:embed="rId4">
            <a:extLst>
              <a:ext uri="{28A0092B-C50C-407E-A947-70E740481C1C}">
                <a14:useLocalDpi xmlns:a14="http://schemas.microsoft.com/office/drawing/2010/main" val="0"/>
              </a:ext>
            </a:extLst>
          </a:blip>
          <a:srcRect r="1670"/>
          <a:stretch/>
        </p:blipFill>
        <p:spPr>
          <a:xfrm>
            <a:off x="2972516" y="1640160"/>
            <a:ext cx="6611751" cy="4170141"/>
          </a:xfrm>
          <a:prstGeom prst="rect">
            <a:avLst/>
          </a:prstGeom>
          <a:effectLst>
            <a:outerShdw blurRad="673100" dist="50800" dir="5400000" algn="ctr" rotWithShape="0">
              <a:srgbClr val="000000">
                <a:alpha val="43137"/>
              </a:srgbClr>
            </a:outerShdw>
            <a:softEdge rad="12700"/>
          </a:effectLst>
        </p:spPr>
      </p:pic>
      <p:sp>
        <p:nvSpPr>
          <p:cNvPr id="2" name="Slide Number Placeholder 1"/>
          <p:cNvSpPr>
            <a:spLocks noGrp="1"/>
          </p:cNvSpPr>
          <p:nvPr>
            <p:ph type="sldNum" sz="quarter" idx="12"/>
          </p:nvPr>
        </p:nvSpPr>
        <p:spPr/>
        <p:txBody>
          <a:bodyPr/>
          <a:lstStyle/>
          <a:p>
            <a:fld id="{85FBCCAD-58AF-4246-9D6F-2B7747285975}" type="slidenum">
              <a:rPr lang="en-US" smtClean="0"/>
              <a:t>10</a:t>
            </a:fld>
            <a:endParaRPr lang="en-US"/>
          </a:p>
        </p:txBody>
      </p:sp>
    </p:spTree>
    <p:extLst>
      <p:ext uri="{BB962C8B-B14F-4D97-AF65-F5344CB8AC3E}">
        <p14:creationId xmlns:p14="http://schemas.microsoft.com/office/powerpoint/2010/main" val="192311124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altLang="zh-CN" sz="4000" b="1" dirty="0" err="1" smtClean="0">
                <a:latin typeface="DengXian" charset="-122"/>
                <a:ea typeface="DengXian" charset="-122"/>
                <a:cs typeface="DengXian" charset="-122"/>
              </a:rPr>
              <a:t>TuneFlow</a:t>
            </a:r>
            <a:r>
              <a:rPr lang="en-US" sz="4000" b="1" dirty="0" err="1" smtClean="0">
                <a:latin typeface="DengXian" charset="-122"/>
                <a:ea typeface="DengXian" charset="-122"/>
                <a:cs typeface="DengXian" charset="-122"/>
              </a:rPr>
              <a:t>插件</a:t>
            </a:r>
            <a:endParaRPr lang="en-US" sz="4000" b="1" dirty="0">
              <a:latin typeface="DengXian" charset="-122"/>
              <a:ea typeface="DengXian" charset="-122"/>
              <a:cs typeface="DengXian" charset="-122"/>
            </a:endParaRPr>
          </a:p>
        </p:txBody>
      </p:sp>
      <p:sp>
        <p:nvSpPr>
          <p:cNvPr id="2" name="TextBox 1"/>
          <p:cNvSpPr txBox="1"/>
          <p:nvPr/>
        </p:nvSpPr>
        <p:spPr>
          <a:xfrm>
            <a:off x="5325879" y="6488668"/>
            <a:ext cx="6707414"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help.tuneflow.com/zh/developer/getting-started-python.html</a:t>
            </a:r>
            <a:endParaRPr lang="en-US" dirty="0" smtClean="0"/>
          </a:p>
        </p:txBody>
      </p:sp>
      <p:pic>
        <p:nvPicPr>
          <p:cNvPr id="7" name="Picture 2" descr="件系统运作流程"/>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64494" y="1690688"/>
            <a:ext cx="9048997" cy="2424065"/>
          </a:xfrm>
          <a:prstGeom prst="rect">
            <a:avLst/>
          </a:prstGeom>
          <a:noFill/>
          <a:effectLst>
            <a:glow>
              <a:schemeClr val="accent1">
                <a:lumMod val="20000"/>
                <a:lumOff val="80000"/>
              </a:schemeClr>
            </a:glow>
            <a:outerShdw blurRad="38100" dir="5400000" sx="17000" sy="17000" algn="ctr" rotWithShape="0">
              <a:srgbClr val="000000">
                <a:alpha val="33000"/>
              </a:srgbClr>
            </a:outerShdw>
            <a:softEdge rad="25400"/>
          </a:effectLst>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1204851" y="4593824"/>
            <a:ext cx="9782298" cy="707886"/>
          </a:xfrm>
          <a:prstGeom prst="rect">
            <a:avLst/>
          </a:prstGeom>
          <a:solidFill>
            <a:schemeClr val="accent1">
              <a:lumMod val="40000"/>
              <a:lumOff val="60000"/>
              <a:alpha val="8000"/>
            </a:schemeClr>
          </a:solidFill>
          <a:ln w="25400">
            <a:noFill/>
            <a:bevel/>
          </a:ln>
          <a:effectLst>
            <a:glow>
              <a:schemeClr val="accent1"/>
            </a:glow>
            <a:outerShdw sx="101000" sy="101000" algn="ctr" rotWithShape="0">
              <a:prstClr val="black">
                <a:alpha val="40000"/>
              </a:prstClr>
            </a:outerShdw>
            <a:softEdge rad="0"/>
          </a:effectLst>
        </p:spPr>
        <p:txBody>
          <a:bodyPr wrap="square" rtlCol="0">
            <a:spAutoFit/>
          </a:bodyPr>
          <a:lstStyle/>
          <a:p>
            <a:pPr algn="just"/>
            <a:r>
              <a:rPr lang="en-US" altLang="zh-CN" sz="2000" dirty="0" err="1" smtClean="0"/>
              <a:t>TuneFlow</a:t>
            </a:r>
            <a:r>
              <a:rPr lang="zh-CN" altLang="en-US" sz="2000" dirty="0" smtClean="0"/>
              <a:t>插件能对</a:t>
            </a:r>
            <a:r>
              <a:rPr lang="en-US" altLang="zh-CN" sz="2000" dirty="0" smtClean="0"/>
              <a:t>DAW</a:t>
            </a:r>
            <a:r>
              <a:rPr lang="zh-CN" altLang="en-US" sz="2000" dirty="0" smtClean="0"/>
              <a:t>工程进行控制，可以实现创建轨道、添加音频和</a:t>
            </a:r>
            <a:r>
              <a:rPr lang="en-US" altLang="zh-CN" sz="2000" dirty="0" smtClean="0"/>
              <a:t>Midi</a:t>
            </a:r>
            <a:r>
              <a:rPr lang="zh-CN" altLang="en-US" sz="2000" dirty="0" smtClean="0"/>
              <a:t>片段、调节音量、效果器参数自动化等等功能。</a:t>
            </a:r>
            <a:endParaRPr lang="en-US" altLang="zh-CN" sz="2000" dirty="0"/>
          </a:p>
        </p:txBody>
      </p:sp>
      <p:sp>
        <p:nvSpPr>
          <p:cNvPr id="3" name="Slide Number Placeholder 2"/>
          <p:cNvSpPr>
            <a:spLocks noGrp="1"/>
          </p:cNvSpPr>
          <p:nvPr>
            <p:ph type="sldNum" sz="quarter" idx="12"/>
          </p:nvPr>
        </p:nvSpPr>
        <p:spPr/>
        <p:txBody>
          <a:bodyPr/>
          <a:lstStyle/>
          <a:p>
            <a:fld id="{85FBCCAD-58AF-4246-9D6F-2B7747285975}" type="slidenum">
              <a:rPr lang="en-US" smtClean="0"/>
              <a:t>11</a:t>
            </a:fld>
            <a:endParaRPr lang="en-US"/>
          </a:p>
        </p:txBody>
      </p:sp>
    </p:spTree>
    <p:extLst>
      <p:ext uri="{BB962C8B-B14F-4D97-AF65-F5344CB8AC3E}">
        <p14:creationId xmlns:p14="http://schemas.microsoft.com/office/powerpoint/2010/main" val="57022149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sz="4000" b="1" dirty="0" smtClean="0">
                <a:latin typeface="DengXian" charset="-122"/>
                <a:ea typeface="DengXian" charset="-122"/>
                <a:cs typeface="DengXian" charset="-122"/>
              </a:rPr>
              <a:t>插件包</a:t>
            </a:r>
            <a:endParaRPr lang="en-US" sz="4000" b="1" dirty="0">
              <a:latin typeface="DengXian" charset="-122"/>
              <a:ea typeface="DengXian" charset="-122"/>
              <a:cs typeface="DengXian" charset="-122"/>
            </a:endParaRPr>
          </a:p>
        </p:txBody>
      </p:sp>
      <p:sp>
        <p:nvSpPr>
          <p:cNvPr id="2" name="TextBox 1"/>
          <p:cNvSpPr txBox="1"/>
          <p:nvPr/>
        </p:nvSpPr>
        <p:spPr>
          <a:xfrm>
            <a:off x="5325879" y="6488668"/>
            <a:ext cx="6707414"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help.tuneflow.com/zh/developer/getting-started-python.html</a:t>
            </a:r>
            <a:endParaRPr lang="en-US" dirty="0" smtClean="0"/>
          </a:p>
        </p:txBody>
      </p: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96000" y="1804070"/>
            <a:ext cx="5576578" cy="3253838"/>
          </a:xfrm>
          <a:prstGeom prst="rect">
            <a:avLst/>
          </a:prstGeom>
        </p:spPr>
      </p:pic>
      <p:sp>
        <p:nvSpPr>
          <p:cNvPr id="6" name="TextBox 5"/>
          <p:cNvSpPr txBox="1"/>
          <p:nvPr/>
        </p:nvSpPr>
        <p:spPr>
          <a:xfrm>
            <a:off x="838200" y="2153717"/>
            <a:ext cx="4772378" cy="2554545"/>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zh-CN" altLang="en-US" sz="2000" dirty="0"/>
              <a:t>一个</a:t>
            </a:r>
            <a:r>
              <a:rPr lang="en-US" altLang="zh-CN" sz="2000" dirty="0" err="1"/>
              <a:t>TuneFlow</a:t>
            </a:r>
            <a:r>
              <a:rPr lang="zh-CN" altLang="en-US" sz="2000" dirty="0"/>
              <a:t>插件包含</a:t>
            </a:r>
            <a:r>
              <a:rPr lang="en-US" altLang="zh-CN" sz="2000" dirty="0"/>
              <a:t>3</a:t>
            </a:r>
            <a:r>
              <a:rPr lang="zh-CN" altLang="en-US" sz="2000" dirty="0"/>
              <a:t>个文件：</a:t>
            </a:r>
            <a:endParaRPr lang="en-US" altLang="zh-CN" sz="2000" dirty="0"/>
          </a:p>
          <a:p>
            <a:pPr marL="285750" indent="-285750" algn="just">
              <a:buFont typeface="Arial" charset="0"/>
              <a:buChar char="•"/>
            </a:pPr>
            <a:r>
              <a:rPr lang="en-US" sz="2000" dirty="0" err="1"/>
              <a:t>bundle.json</a:t>
            </a:r>
            <a:endParaRPr lang="en-US" sz="2000" dirty="0"/>
          </a:p>
          <a:p>
            <a:pPr marL="285750" indent="-285750" algn="just">
              <a:buFont typeface="Arial" charset="0"/>
              <a:buChar char="•"/>
            </a:pPr>
            <a:r>
              <a:rPr lang="en-US" sz="2000" dirty="0" err="1"/>
              <a:t>plugin.py</a:t>
            </a:r>
            <a:endParaRPr lang="en-US" sz="2000" dirty="0"/>
          </a:p>
          <a:p>
            <a:pPr marL="285750" indent="-285750" algn="just">
              <a:buFont typeface="Arial" charset="0"/>
              <a:buChar char="•"/>
            </a:pPr>
            <a:r>
              <a:rPr lang="en-US" sz="2000" dirty="0" err="1"/>
              <a:t>debug.py</a:t>
            </a:r>
            <a:endParaRPr lang="en-US" sz="2000" dirty="0"/>
          </a:p>
          <a:p>
            <a:pPr algn="just"/>
            <a:endParaRPr lang="en-US" sz="2000" dirty="0"/>
          </a:p>
          <a:p>
            <a:pPr algn="just"/>
            <a:r>
              <a:rPr lang="en-US" sz="2000" dirty="0" err="1"/>
              <a:t>bundle.json</a:t>
            </a:r>
            <a:r>
              <a:rPr lang="zh-CN" altLang="en-US" sz="2000" dirty="0" smtClean="0"/>
              <a:t>包含必要</a:t>
            </a:r>
            <a:r>
              <a:rPr lang="zh-CN" altLang="en-US" sz="2000" dirty="0"/>
              <a:t>信息</a:t>
            </a:r>
            <a:r>
              <a:rPr lang="zh-CN" altLang="en-US" sz="2000" dirty="0" smtClean="0"/>
              <a:t>描述</a:t>
            </a:r>
            <a:endParaRPr lang="en-US" altLang="zh-CN" sz="2000" dirty="0"/>
          </a:p>
          <a:p>
            <a:pPr algn="just"/>
            <a:r>
              <a:rPr lang="en-US" sz="2000" dirty="0" err="1"/>
              <a:t>plugin.py</a:t>
            </a:r>
            <a:r>
              <a:rPr lang="zh-CN" altLang="en-US" sz="2000" dirty="0"/>
              <a:t>是插件运行的</a:t>
            </a:r>
            <a:r>
              <a:rPr lang="zh-CN" altLang="en-US" sz="2000" dirty="0" smtClean="0"/>
              <a:t>主体</a:t>
            </a:r>
            <a:endParaRPr lang="en-US" altLang="zh-CN" sz="2000" dirty="0"/>
          </a:p>
          <a:p>
            <a:pPr algn="just"/>
            <a:r>
              <a:rPr lang="en-US" sz="2000" dirty="0" err="1"/>
              <a:t>debug.py</a:t>
            </a:r>
            <a:r>
              <a:rPr lang="zh-CN" altLang="en-US" sz="2000" dirty="0" smtClean="0"/>
              <a:t>是调试</a:t>
            </a:r>
            <a:r>
              <a:rPr lang="zh-CN" altLang="en-US" sz="2000" dirty="0"/>
              <a:t>运行的</a:t>
            </a:r>
            <a:r>
              <a:rPr lang="zh-CN" altLang="en-US" sz="2000" dirty="0" smtClean="0"/>
              <a:t>入口</a:t>
            </a:r>
            <a:endParaRPr lang="en-US" sz="2000" dirty="0"/>
          </a:p>
        </p:txBody>
      </p:sp>
      <p:sp>
        <p:nvSpPr>
          <p:cNvPr id="3" name="Slide Number Placeholder 2"/>
          <p:cNvSpPr>
            <a:spLocks noGrp="1"/>
          </p:cNvSpPr>
          <p:nvPr>
            <p:ph type="sldNum" sz="quarter" idx="12"/>
          </p:nvPr>
        </p:nvSpPr>
        <p:spPr/>
        <p:txBody>
          <a:bodyPr/>
          <a:lstStyle/>
          <a:p>
            <a:fld id="{85FBCCAD-58AF-4246-9D6F-2B7747285975}" type="slidenum">
              <a:rPr lang="en-US" smtClean="0"/>
              <a:t>12</a:t>
            </a:fld>
            <a:endParaRPr lang="en-US"/>
          </a:p>
        </p:txBody>
      </p:sp>
    </p:spTree>
    <p:extLst>
      <p:ext uri="{BB962C8B-B14F-4D97-AF65-F5344CB8AC3E}">
        <p14:creationId xmlns:p14="http://schemas.microsoft.com/office/powerpoint/2010/main" val="82334304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sz="4000" b="1" dirty="0" err="1" smtClean="0">
                <a:latin typeface="DengXian" charset="-122"/>
                <a:ea typeface="DengXian" charset="-122"/>
                <a:cs typeface="DengXian" charset="-122"/>
              </a:rPr>
              <a:t>bundle.json</a:t>
            </a:r>
            <a:endParaRPr lang="en-US" sz="4000" b="1" dirty="0">
              <a:latin typeface="DengXian" charset="-122"/>
              <a:ea typeface="DengXian" charset="-122"/>
              <a:cs typeface="DengXian" charset="-122"/>
            </a:endParaRPr>
          </a:p>
        </p:txBody>
      </p:sp>
      <p:sp>
        <p:nvSpPr>
          <p:cNvPr id="2" name="TextBox 1"/>
          <p:cNvSpPr txBox="1"/>
          <p:nvPr/>
        </p:nvSpPr>
        <p:spPr>
          <a:xfrm>
            <a:off x="5325879" y="6488668"/>
            <a:ext cx="6707414"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help.tuneflow.com/zh/developer/getting-started-python.html</a:t>
            </a:r>
            <a:endParaRPr lang="en-US"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6781" y="111801"/>
            <a:ext cx="4953000" cy="6858000"/>
          </a:xfrm>
          <a:prstGeom prst="rect">
            <a:avLst/>
          </a:prstGeom>
        </p:spPr>
      </p:pic>
      <p:sp>
        <p:nvSpPr>
          <p:cNvPr id="7" name="TextBox 6"/>
          <p:cNvSpPr txBox="1"/>
          <p:nvPr/>
        </p:nvSpPr>
        <p:spPr>
          <a:xfrm>
            <a:off x="838200" y="2043290"/>
            <a:ext cx="5573889" cy="3170099"/>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en-US" sz="2000" dirty="0" err="1" smtClean="0"/>
              <a:t>Bundle.json</a:t>
            </a:r>
            <a:r>
              <a:rPr lang="zh-CN" altLang="en-US" sz="2000" dirty="0" smtClean="0"/>
              <a:t>描述记录了一些必要的插件信息。</a:t>
            </a:r>
            <a:endParaRPr lang="en-US" altLang="zh-CN" sz="2000" dirty="0" smtClean="0"/>
          </a:p>
          <a:p>
            <a:pPr algn="just"/>
            <a:endParaRPr lang="en-US" altLang="zh-CN" sz="2000" dirty="0" smtClean="0"/>
          </a:p>
          <a:p>
            <a:pPr algn="just"/>
            <a:r>
              <a:rPr lang="zh-CN" altLang="en-US" sz="2000" dirty="0" smtClean="0"/>
              <a:t>其中</a:t>
            </a:r>
            <a:r>
              <a:rPr lang="en-US" altLang="zh-CN" sz="2000" dirty="0" err="1" smtClean="0"/>
              <a:t>providerId</a:t>
            </a:r>
            <a:r>
              <a:rPr lang="zh-CN" altLang="en-US" sz="2000" dirty="0" smtClean="0"/>
              <a:t>和</a:t>
            </a:r>
            <a:r>
              <a:rPr lang="en-US" altLang="zh-CN" sz="2000" dirty="0" err="1" smtClean="0"/>
              <a:t>pluginId</a:t>
            </a:r>
            <a:r>
              <a:rPr lang="zh-CN" altLang="en-US" sz="2000" dirty="0" smtClean="0"/>
              <a:t>需要与</a:t>
            </a:r>
            <a:r>
              <a:rPr lang="en-US" altLang="zh-CN" sz="2000" dirty="0" err="1" smtClean="0"/>
              <a:t>plugin.py</a:t>
            </a:r>
            <a:r>
              <a:rPr lang="zh-CN" altLang="en-US" sz="2000" dirty="0" smtClean="0"/>
              <a:t>中的信息保持完全一致。</a:t>
            </a:r>
            <a:endParaRPr lang="en-US" altLang="zh-CN" sz="2000" dirty="0" smtClean="0"/>
          </a:p>
          <a:p>
            <a:pPr algn="just"/>
            <a:endParaRPr lang="en-US" sz="2000" dirty="0"/>
          </a:p>
          <a:p>
            <a:pPr algn="just"/>
            <a:r>
              <a:rPr lang="en-US" sz="2000" dirty="0" smtClean="0"/>
              <a:t>triggers</a:t>
            </a:r>
            <a:r>
              <a:rPr lang="zh-CN" altLang="en-US" sz="2000" dirty="0" smtClean="0"/>
              <a:t>是指用户调用插件的入口方式。</a:t>
            </a:r>
            <a:endParaRPr lang="en-US" altLang="zh-CN" sz="2000" dirty="0" smtClean="0"/>
          </a:p>
          <a:p>
            <a:pPr marL="342900" indent="-342900" algn="just">
              <a:buFont typeface="Arial" charset="0"/>
              <a:buChar char="•"/>
            </a:pPr>
            <a:r>
              <a:rPr lang="en-US" sz="2000" dirty="0" smtClean="0"/>
              <a:t>“context-track-content”</a:t>
            </a:r>
            <a:r>
              <a:rPr lang="zh-CN" altLang="en-US" sz="2000" dirty="0" smtClean="0"/>
              <a:t>代表用户可以从轨道上右键菜单中选择运行插件。</a:t>
            </a:r>
            <a:endParaRPr lang="en-US" altLang="zh-CN" sz="2000" dirty="0" smtClean="0"/>
          </a:p>
          <a:p>
            <a:pPr marL="342900" indent="-342900" algn="just">
              <a:buFont typeface="Arial" charset="0"/>
              <a:buChar char="•"/>
            </a:pPr>
            <a:r>
              <a:rPr lang="en-US" sz="2000" dirty="0" smtClean="0"/>
              <a:t>”</a:t>
            </a:r>
            <a:r>
              <a:rPr lang="en-US" sz="2000" dirty="0"/>
              <a:t> </a:t>
            </a:r>
            <a:r>
              <a:rPr lang="en-US" sz="2000" dirty="0" smtClean="0"/>
              <a:t>selected-clips”</a:t>
            </a:r>
            <a:r>
              <a:rPr lang="zh-CN" altLang="en-US" sz="2000" dirty="0" smtClean="0"/>
              <a:t>代表用户从素材片段</a:t>
            </a:r>
            <a:r>
              <a:rPr lang="zh-CN" altLang="en-US" sz="2000" dirty="0"/>
              <a:t>右键菜单</a:t>
            </a:r>
            <a:r>
              <a:rPr lang="zh-CN" altLang="en-US" sz="2000" dirty="0" smtClean="0"/>
              <a:t>中选择</a:t>
            </a:r>
            <a:r>
              <a:rPr lang="zh-CN" altLang="en-US" sz="2000" dirty="0"/>
              <a:t>运行</a:t>
            </a:r>
            <a:r>
              <a:rPr lang="zh-CN" altLang="en-US" sz="2000" dirty="0" smtClean="0"/>
              <a:t>插件。</a:t>
            </a:r>
            <a:endParaRPr lang="en-US" sz="2000" dirty="0"/>
          </a:p>
        </p:txBody>
      </p:sp>
      <p:sp>
        <p:nvSpPr>
          <p:cNvPr id="4" name="Slide Number Placeholder 3"/>
          <p:cNvSpPr>
            <a:spLocks noGrp="1"/>
          </p:cNvSpPr>
          <p:nvPr>
            <p:ph type="sldNum" sz="quarter" idx="12"/>
          </p:nvPr>
        </p:nvSpPr>
        <p:spPr/>
        <p:txBody>
          <a:bodyPr/>
          <a:lstStyle/>
          <a:p>
            <a:fld id="{85FBCCAD-58AF-4246-9D6F-2B7747285975}" type="slidenum">
              <a:rPr lang="en-US" smtClean="0"/>
              <a:t>13</a:t>
            </a:fld>
            <a:endParaRPr lang="en-US"/>
          </a:p>
        </p:txBody>
      </p:sp>
    </p:spTree>
    <p:extLst>
      <p:ext uri="{BB962C8B-B14F-4D97-AF65-F5344CB8AC3E}">
        <p14:creationId xmlns:p14="http://schemas.microsoft.com/office/powerpoint/2010/main" val="551774797"/>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a:xfrm>
            <a:off x="860777" y="692503"/>
            <a:ext cx="10515600" cy="1325563"/>
          </a:xfrm>
        </p:spPr>
        <p:txBody>
          <a:bodyPr>
            <a:normAutofit/>
          </a:bodyPr>
          <a:lstStyle/>
          <a:p>
            <a:r>
              <a:rPr lang="en-US" sz="4000" b="1" dirty="0" err="1" smtClean="0">
                <a:latin typeface="DengXian" charset="-122"/>
                <a:ea typeface="DengXian" charset="-122"/>
                <a:cs typeface="DengXian" charset="-122"/>
              </a:rPr>
              <a:t>bundle.json</a:t>
            </a:r>
            <a:r>
              <a:rPr lang="zh-CN" altLang="en-US" sz="4000" b="1" dirty="0" smtClean="0">
                <a:latin typeface="DengXian" charset="-122"/>
                <a:ea typeface="DengXian" charset="-122"/>
                <a:cs typeface="DengXian" charset="-122"/>
              </a:rPr>
              <a:t>示例</a:t>
            </a:r>
            <a:r>
              <a:rPr lang="en-US" altLang="zh-CN" sz="4000" b="1" dirty="0" smtClean="0">
                <a:latin typeface="DengXian" charset="-122"/>
                <a:ea typeface="DengXian" charset="-122"/>
                <a:cs typeface="DengXian" charset="-122"/>
              </a:rPr>
              <a:t/>
            </a:r>
            <a:br>
              <a:rPr lang="en-US" altLang="zh-CN" sz="4000" b="1" dirty="0" smtClean="0">
                <a:latin typeface="DengXian" charset="-122"/>
                <a:ea typeface="DengXian" charset="-122"/>
                <a:cs typeface="DengXian" charset="-122"/>
              </a:rPr>
            </a:br>
            <a:r>
              <a:rPr lang="zh-CN" altLang="en-US" sz="4000" b="1" dirty="0">
                <a:latin typeface="DengXian" charset="-122"/>
                <a:ea typeface="DengXian" charset="-122"/>
                <a:cs typeface="DengXian" charset="-122"/>
              </a:rPr>
              <a:t>音频反转</a:t>
            </a:r>
            <a:endParaRPr lang="en-US" sz="4000" b="1" dirty="0">
              <a:latin typeface="DengXian" charset="-122"/>
              <a:ea typeface="DengXian" charset="-122"/>
              <a:cs typeface="DengXian" charset="-122"/>
            </a:endParaRPr>
          </a:p>
        </p:txBody>
      </p:sp>
      <p:sp>
        <p:nvSpPr>
          <p:cNvPr id="2" name="TextBox 1"/>
          <p:cNvSpPr txBox="1"/>
          <p:nvPr/>
        </p:nvSpPr>
        <p:spPr>
          <a:xfrm>
            <a:off x="5325879" y="6488668"/>
            <a:ext cx="6707414"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help.tuneflow.com/zh/developer/getting-started-python.html</a:t>
            </a:r>
            <a:endParaRPr lang="en-US" dirty="0" smtClean="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41238" y="194947"/>
            <a:ext cx="5692055" cy="6663053"/>
          </a:xfrm>
          <a:prstGeom prst="rect">
            <a:avLst/>
          </a:prstGeom>
        </p:spPr>
      </p:pic>
      <p:sp>
        <p:nvSpPr>
          <p:cNvPr id="5" name="TextBox 4"/>
          <p:cNvSpPr txBox="1"/>
          <p:nvPr/>
        </p:nvSpPr>
        <p:spPr>
          <a:xfrm>
            <a:off x="838200" y="2043290"/>
            <a:ext cx="5573889" cy="3170099"/>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en-US" sz="2000" dirty="0" err="1" smtClean="0"/>
              <a:t>Bundle.json</a:t>
            </a:r>
            <a:r>
              <a:rPr lang="zh-CN" altLang="en-US" sz="2000" dirty="0" smtClean="0"/>
              <a:t>描述记录了一些必要的插件信息。</a:t>
            </a:r>
            <a:endParaRPr lang="en-US" altLang="zh-CN" sz="2000" dirty="0" smtClean="0"/>
          </a:p>
          <a:p>
            <a:pPr algn="just"/>
            <a:endParaRPr lang="en-US" altLang="zh-CN" sz="2000" dirty="0" smtClean="0"/>
          </a:p>
          <a:p>
            <a:pPr algn="just"/>
            <a:r>
              <a:rPr lang="zh-CN" altLang="en-US" sz="2000" dirty="0" smtClean="0"/>
              <a:t>其中</a:t>
            </a:r>
            <a:r>
              <a:rPr lang="en-US" altLang="zh-CN" sz="2000" dirty="0" err="1" smtClean="0"/>
              <a:t>providerId</a:t>
            </a:r>
            <a:r>
              <a:rPr lang="zh-CN" altLang="en-US" sz="2000" dirty="0" smtClean="0"/>
              <a:t>和</a:t>
            </a:r>
            <a:r>
              <a:rPr lang="en-US" altLang="zh-CN" sz="2000" dirty="0" err="1" smtClean="0"/>
              <a:t>pluginId</a:t>
            </a:r>
            <a:r>
              <a:rPr lang="zh-CN" altLang="en-US" sz="2000" dirty="0" smtClean="0"/>
              <a:t>需要与</a:t>
            </a:r>
            <a:r>
              <a:rPr lang="en-US" altLang="zh-CN" sz="2000" dirty="0" err="1" smtClean="0"/>
              <a:t>plugin.py</a:t>
            </a:r>
            <a:r>
              <a:rPr lang="zh-CN" altLang="en-US" sz="2000" dirty="0" smtClean="0"/>
              <a:t>中的信息保持完全一致。</a:t>
            </a:r>
            <a:endParaRPr lang="en-US" altLang="zh-CN" sz="2000" dirty="0" smtClean="0"/>
          </a:p>
          <a:p>
            <a:pPr algn="just"/>
            <a:endParaRPr lang="en-US" sz="2000" dirty="0"/>
          </a:p>
          <a:p>
            <a:pPr algn="just"/>
            <a:r>
              <a:rPr lang="en-US" sz="2000" dirty="0" smtClean="0"/>
              <a:t>triggers</a:t>
            </a:r>
            <a:r>
              <a:rPr lang="zh-CN" altLang="en-US" sz="2000" dirty="0" smtClean="0"/>
              <a:t>是指用户调用插件的入口方式。</a:t>
            </a:r>
            <a:endParaRPr lang="en-US" altLang="zh-CN" sz="2000" dirty="0" smtClean="0"/>
          </a:p>
          <a:p>
            <a:pPr marL="342900" indent="-342900" algn="just">
              <a:buFont typeface="Arial" charset="0"/>
              <a:buChar char="•"/>
            </a:pPr>
            <a:r>
              <a:rPr lang="en-US" sz="2000" dirty="0" smtClean="0"/>
              <a:t>“context-track-content”</a:t>
            </a:r>
            <a:r>
              <a:rPr lang="zh-CN" altLang="en-US" sz="2000" dirty="0" smtClean="0"/>
              <a:t>代表用户可以从轨道上右键菜单中选择运行插件。</a:t>
            </a:r>
            <a:endParaRPr lang="en-US" altLang="zh-CN" sz="2000" dirty="0" smtClean="0"/>
          </a:p>
          <a:p>
            <a:pPr marL="342900" indent="-342900" algn="just">
              <a:buFont typeface="Arial" charset="0"/>
              <a:buChar char="•"/>
            </a:pPr>
            <a:r>
              <a:rPr lang="en-US" sz="2000" dirty="0" smtClean="0"/>
              <a:t>”</a:t>
            </a:r>
            <a:r>
              <a:rPr lang="en-US" sz="2000" dirty="0"/>
              <a:t> </a:t>
            </a:r>
            <a:r>
              <a:rPr lang="en-US" sz="2000" dirty="0" smtClean="0"/>
              <a:t>selected-clips”</a:t>
            </a:r>
            <a:r>
              <a:rPr lang="zh-CN" altLang="en-US" sz="2000" dirty="0" smtClean="0"/>
              <a:t>代表用户从素材片段</a:t>
            </a:r>
            <a:r>
              <a:rPr lang="zh-CN" altLang="en-US" sz="2000" dirty="0"/>
              <a:t>右键菜单</a:t>
            </a:r>
            <a:r>
              <a:rPr lang="zh-CN" altLang="en-US" sz="2000" dirty="0" smtClean="0"/>
              <a:t>中选择</a:t>
            </a:r>
            <a:r>
              <a:rPr lang="zh-CN" altLang="en-US" sz="2000" dirty="0"/>
              <a:t>运行</a:t>
            </a:r>
            <a:r>
              <a:rPr lang="zh-CN" altLang="en-US" sz="2000" dirty="0" smtClean="0"/>
              <a:t>插件。</a:t>
            </a:r>
            <a:endParaRPr lang="en-US" sz="2000" dirty="0"/>
          </a:p>
        </p:txBody>
      </p:sp>
      <p:sp>
        <p:nvSpPr>
          <p:cNvPr id="3" name="Slide Number Placeholder 2"/>
          <p:cNvSpPr>
            <a:spLocks noGrp="1"/>
          </p:cNvSpPr>
          <p:nvPr>
            <p:ph type="sldNum" sz="quarter" idx="12"/>
          </p:nvPr>
        </p:nvSpPr>
        <p:spPr/>
        <p:txBody>
          <a:bodyPr/>
          <a:lstStyle/>
          <a:p>
            <a:fld id="{85FBCCAD-58AF-4246-9D6F-2B7747285975}" type="slidenum">
              <a:rPr lang="en-US" smtClean="0"/>
              <a:t>14</a:t>
            </a:fld>
            <a:endParaRPr lang="en-US"/>
          </a:p>
        </p:txBody>
      </p:sp>
    </p:spTree>
    <p:extLst>
      <p:ext uri="{BB962C8B-B14F-4D97-AF65-F5344CB8AC3E}">
        <p14:creationId xmlns:p14="http://schemas.microsoft.com/office/powerpoint/2010/main" val="411401096"/>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sz="4000" b="1" dirty="0" err="1" smtClean="0">
                <a:latin typeface="DengXian" charset="-122"/>
                <a:ea typeface="DengXian" charset="-122"/>
                <a:cs typeface="DengXian" charset="-122"/>
              </a:rPr>
              <a:t>plugin.py</a:t>
            </a:r>
            <a:endParaRPr lang="en-US" sz="4000" b="1" dirty="0">
              <a:latin typeface="DengXian" charset="-122"/>
              <a:ea typeface="DengXian" charset="-122"/>
              <a:cs typeface="DengXian" charset="-122"/>
            </a:endParaRPr>
          </a:p>
        </p:txBody>
      </p:sp>
      <p:sp>
        <p:nvSpPr>
          <p:cNvPr id="13" name="TextBox 12"/>
          <p:cNvSpPr txBox="1"/>
          <p:nvPr/>
        </p:nvSpPr>
        <p:spPr>
          <a:xfrm>
            <a:off x="5325879" y="6488668"/>
            <a:ext cx="6707414"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help.tuneflow.com/zh/developer/getting-started-python.html</a:t>
            </a:r>
            <a:endParaRPr lang="en-US" dirty="0" smtClean="0"/>
          </a:p>
        </p:txBody>
      </p:sp>
      <p:sp>
        <p:nvSpPr>
          <p:cNvPr id="5" name="TextBox 4"/>
          <p:cNvSpPr txBox="1"/>
          <p:nvPr/>
        </p:nvSpPr>
        <p:spPr>
          <a:xfrm>
            <a:off x="838200" y="2043290"/>
            <a:ext cx="4659489" cy="2246769"/>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en-US" altLang="zh-CN" sz="2000" dirty="0" err="1" smtClean="0"/>
              <a:t>plugin.py</a:t>
            </a:r>
            <a:r>
              <a:rPr lang="zh-CN" altLang="en-US" sz="2000" dirty="0" smtClean="0"/>
              <a:t>是插件运行的主体，包括</a:t>
            </a:r>
            <a:r>
              <a:rPr lang="en-US" altLang="zh-CN" sz="2000" dirty="0" smtClean="0"/>
              <a:t>4</a:t>
            </a:r>
            <a:r>
              <a:rPr lang="zh-CN" altLang="en-US" sz="2000" dirty="0" smtClean="0"/>
              <a:t>个必备的类别方法</a:t>
            </a:r>
            <a:r>
              <a:rPr lang="en-US" altLang="zh-CN" sz="2000" dirty="0" smtClean="0"/>
              <a:t>(class method)</a:t>
            </a:r>
            <a:r>
              <a:rPr lang="zh-CN" altLang="en-US" sz="2000" dirty="0" smtClean="0"/>
              <a:t>：</a:t>
            </a:r>
            <a:endParaRPr lang="en-US" altLang="zh-CN" sz="2000" dirty="0" smtClean="0"/>
          </a:p>
          <a:p>
            <a:pPr algn="just"/>
            <a:endParaRPr lang="en-US" altLang="zh-CN" sz="2000" dirty="0" smtClean="0"/>
          </a:p>
          <a:p>
            <a:pPr marL="342900" indent="-342900" algn="just">
              <a:buFont typeface="Arial" charset="0"/>
              <a:buChar char="•"/>
            </a:pPr>
            <a:r>
              <a:rPr lang="en-US" altLang="zh-CN" sz="2000" dirty="0" err="1"/>
              <a:t>p</a:t>
            </a:r>
            <a:r>
              <a:rPr lang="en-US" altLang="zh-CN" sz="2000" dirty="0" err="1" smtClean="0"/>
              <a:t>rovider_id</a:t>
            </a:r>
            <a:r>
              <a:rPr lang="en-US" altLang="zh-CN" sz="2000" dirty="0" smtClean="0"/>
              <a:t>( )</a:t>
            </a:r>
          </a:p>
          <a:p>
            <a:pPr marL="342900" indent="-342900" algn="just">
              <a:buFont typeface="Arial" charset="0"/>
              <a:buChar char="•"/>
            </a:pPr>
            <a:r>
              <a:rPr lang="en-US" altLang="zh-CN" sz="2000" dirty="0" err="1" smtClean="0"/>
              <a:t>Plugin_id</a:t>
            </a:r>
            <a:r>
              <a:rPr lang="en-US" altLang="zh-CN" sz="2000" dirty="0" smtClean="0"/>
              <a:t>( )</a:t>
            </a:r>
          </a:p>
          <a:p>
            <a:pPr marL="342900" indent="-342900" algn="just">
              <a:buFont typeface="Arial" charset="0"/>
              <a:buChar char="•"/>
            </a:pPr>
            <a:r>
              <a:rPr lang="en-US" altLang="zh-CN" sz="2000" dirty="0" err="1" smtClean="0"/>
              <a:t>params</a:t>
            </a:r>
            <a:r>
              <a:rPr lang="en-US" altLang="zh-CN" sz="2000" dirty="0" smtClean="0"/>
              <a:t>( )</a:t>
            </a:r>
          </a:p>
          <a:p>
            <a:pPr marL="342900" indent="-342900" algn="just">
              <a:buFont typeface="Arial" charset="0"/>
              <a:buChar char="•"/>
            </a:pPr>
            <a:r>
              <a:rPr lang="en-US" altLang="zh-CN" sz="2000" dirty="0"/>
              <a:t>r</a:t>
            </a:r>
            <a:r>
              <a:rPr lang="en-US" altLang="zh-CN" sz="2000" dirty="0" smtClean="0"/>
              <a:t>un( )</a:t>
            </a:r>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700" y="689811"/>
            <a:ext cx="6464300" cy="5798857"/>
          </a:xfrm>
          <a:prstGeom prst="rect">
            <a:avLst/>
          </a:prstGeom>
        </p:spPr>
      </p:pic>
      <p:sp>
        <p:nvSpPr>
          <p:cNvPr id="2" name="Slide Number Placeholder 1"/>
          <p:cNvSpPr>
            <a:spLocks noGrp="1"/>
          </p:cNvSpPr>
          <p:nvPr>
            <p:ph type="sldNum" sz="quarter" idx="12"/>
          </p:nvPr>
        </p:nvSpPr>
        <p:spPr/>
        <p:txBody>
          <a:bodyPr/>
          <a:lstStyle/>
          <a:p>
            <a:fld id="{85FBCCAD-58AF-4246-9D6F-2B7747285975}" type="slidenum">
              <a:rPr lang="en-US" smtClean="0"/>
              <a:t>15</a:t>
            </a:fld>
            <a:endParaRPr lang="en-US"/>
          </a:p>
        </p:txBody>
      </p:sp>
    </p:spTree>
    <p:extLst>
      <p:ext uri="{BB962C8B-B14F-4D97-AF65-F5344CB8AC3E}">
        <p14:creationId xmlns:p14="http://schemas.microsoft.com/office/powerpoint/2010/main" val="399607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sz="4000" b="1" dirty="0" err="1" smtClean="0">
                <a:latin typeface="DengXian" charset="-122"/>
                <a:ea typeface="DengXian" charset="-122"/>
                <a:cs typeface="DengXian" charset="-122"/>
              </a:rPr>
              <a:t>plugin.py</a:t>
            </a:r>
            <a:endParaRPr lang="en-US" sz="4000" b="1" dirty="0">
              <a:latin typeface="DengXian" charset="-122"/>
              <a:ea typeface="DengXian" charset="-122"/>
              <a:cs typeface="DengXian" charset="-122"/>
            </a:endParaRPr>
          </a:p>
        </p:txBody>
      </p:sp>
      <p:sp>
        <p:nvSpPr>
          <p:cNvPr id="13" name="TextBox 12"/>
          <p:cNvSpPr txBox="1"/>
          <p:nvPr/>
        </p:nvSpPr>
        <p:spPr>
          <a:xfrm>
            <a:off x="5325879" y="6488668"/>
            <a:ext cx="6707414"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help.tuneflow.com/zh/developer/getting-started-python.html</a:t>
            </a:r>
            <a:endParaRPr lang="en-US" dirty="0" smtClean="0"/>
          </a:p>
        </p:txBody>
      </p:sp>
      <p:sp>
        <p:nvSpPr>
          <p:cNvPr id="5" name="TextBox 4"/>
          <p:cNvSpPr txBox="1"/>
          <p:nvPr/>
        </p:nvSpPr>
        <p:spPr>
          <a:xfrm>
            <a:off x="838200" y="2043290"/>
            <a:ext cx="3824111" cy="707886"/>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en-US" altLang="zh-CN" sz="2000" dirty="0" err="1" smtClean="0"/>
              <a:t>provider_id</a:t>
            </a:r>
            <a:r>
              <a:rPr lang="en-US" altLang="zh-CN" sz="2000" dirty="0" smtClean="0"/>
              <a:t>( )</a:t>
            </a:r>
            <a:r>
              <a:rPr lang="zh-CN" altLang="en-US" sz="2000" dirty="0" smtClean="0"/>
              <a:t>和</a:t>
            </a:r>
            <a:r>
              <a:rPr lang="en-US" altLang="zh-CN" sz="2000" dirty="0" err="1" smtClean="0"/>
              <a:t>Plugin_id</a:t>
            </a:r>
            <a:r>
              <a:rPr lang="en-US" altLang="zh-CN" sz="2000" dirty="0" smtClean="0"/>
              <a:t>( )</a:t>
            </a:r>
            <a:r>
              <a:rPr lang="zh-CN" altLang="en-US" sz="2000" dirty="0" smtClean="0"/>
              <a:t>返回与</a:t>
            </a:r>
            <a:r>
              <a:rPr lang="en-US" altLang="zh-CN" sz="2000" dirty="0" err="1" smtClean="0"/>
              <a:t>bundle.json</a:t>
            </a:r>
            <a:r>
              <a:rPr lang="zh-CN" altLang="en-US" sz="2000" dirty="0" smtClean="0"/>
              <a:t>中相同的字符。</a:t>
            </a:r>
            <a:endParaRPr lang="en-US" altLang="zh-CN" sz="2000"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700" y="689811"/>
            <a:ext cx="6464300" cy="5798857"/>
          </a:xfrm>
          <a:prstGeom prst="rect">
            <a:avLst/>
          </a:prstGeom>
        </p:spPr>
      </p:pic>
      <p:sp>
        <p:nvSpPr>
          <p:cNvPr id="2" name="Rounded Rectangle 1"/>
          <p:cNvSpPr/>
          <p:nvPr/>
        </p:nvSpPr>
        <p:spPr>
          <a:xfrm>
            <a:off x="6479822" y="2644700"/>
            <a:ext cx="2573867" cy="1351567"/>
          </a:xfrm>
          <a:prstGeom prst="roundRect">
            <a:avLst/>
          </a:prstGeom>
          <a:noFill/>
          <a:ln w="222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4" name="Slide Number Placeholder 3"/>
          <p:cNvSpPr>
            <a:spLocks noGrp="1"/>
          </p:cNvSpPr>
          <p:nvPr>
            <p:ph type="sldNum" sz="quarter" idx="12"/>
          </p:nvPr>
        </p:nvSpPr>
        <p:spPr/>
        <p:txBody>
          <a:bodyPr/>
          <a:lstStyle/>
          <a:p>
            <a:fld id="{85FBCCAD-58AF-4246-9D6F-2B7747285975}" type="slidenum">
              <a:rPr lang="en-US" smtClean="0"/>
              <a:t>16</a:t>
            </a:fld>
            <a:endParaRPr lang="en-US"/>
          </a:p>
        </p:txBody>
      </p:sp>
    </p:spTree>
    <p:extLst>
      <p:ext uri="{BB962C8B-B14F-4D97-AF65-F5344CB8AC3E}">
        <p14:creationId xmlns:p14="http://schemas.microsoft.com/office/powerpoint/2010/main" val="8823299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sz="4000" b="1" dirty="0" err="1" smtClean="0">
                <a:latin typeface="DengXian" charset="-122"/>
                <a:ea typeface="DengXian" charset="-122"/>
                <a:cs typeface="DengXian" charset="-122"/>
              </a:rPr>
              <a:t>params</a:t>
            </a:r>
            <a:r>
              <a:rPr lang="en-US" sz="4000" b="1" dirty="0" smtClean="0">
                <a:latin typeface="DengXian" charset="-122"/>
                <a:ea typeface="DengXian" charset="-122"/>
                <a:cs typeface="DengXian" charset="-122"/>
              </a:rPr>
              <a:t>( )</a:t>
            </a:r>
            <a:endParaRPr lang="en-US" sz="4000" b="1" dirty="0">
              <a:latin typeface="DengXian" charset="-122"/>
              <a:ea typeface="DengXian" charset="-122"/>
              <a:cs typeface="DengXian" charset="-122"/>
            </a:endParaRPr>
          </a:p>
        </p:txBody>
      </p:sp>
      <p:sp>
        <p:nvSpPr>
          <p:cNvPr id="13" name="TextBox 12"/>
          <p:cNvSpPr txBox="1"/>
          <p:nvPr/>
        </p:nvSpPr>
        <p:spPr>
          <a:xfrm>
            <a:off x="5325879" y="6488668"/>
            <a:ext cx="6707414"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help.tuneflow.com/zh/developer/getting-started-python.html</a:t>
            </a:r>
            <a:endParaRPr lang="en-US" dirty="0" smtClean="0"/>
          </a:p>
        </p:txBody>
      </p:sp>
      <p:sp>
        <p:nvSpPr>
          <p:cNvPr id="5" name="TextBox 4"/>
          <p:cNvSpPr txBox="1"/>
          <p:nvPr/>
        </p:nvSpPr>
        <p:spPr>
          <a:xfrm>
            <a:off x="838200" y="2043290"/>
            <a:ext cx="4636911" cy="1631216"/>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zh-CN" altLang="en-US" sz="2000" dirty="0"/>
              <a:t>当用户启动插件时将首先调用</a:t>
            </a:r>
            <a:r>
              <a:rPr lang="en-US" altLang="zh-CN" sz="2000" dirty="0" err="1"/>
              <a:t>params</a:t>
            </a:r>
            <a:r>
              <a:rPr lang="en-US" altLang="zh-CN" sz="2000" dirty="0"/>
              <a:t>( )</a:t>
            </a:r>
            <a:r>
              <a:rPr lang="zh-CN" altLang="en-US" sz="2000" dirty="0"/>
              <a:t>。</a:t>
            </a:r>
            <a:endParaRPr lang="en-US" altLang="zh-CN" sz="2000" dirty="0"/>
          </a:p>
          <a:p>
            <a:pPr algn="just"/>
            <a:endParaRPr lang="en-US" altLang="zh-CN" sz="2000" dirty="0"/>
          </a:p>
          <a:p>
            <a:pPr algn="just"/>
            <a:r>
              <a:rPr lang="en-US" altLang="zh-CN" sz="2000" dirty="0" err="1" smtClean="0"/>
              <a:t>params</a:t>
            </a:r>
            <a:r>
              <a:rPr lang="en-US" altLang="zh-CN" sz="2000" dirty="0"/>
              <a:t>( )</a:t>
            </a:r>
            <a:r>
              <a:rPr lang="zh-CN" altLang="en-US" sz="2000" dirty="0"/>
              <a:t>用于返回所需的</a:t>
            </a:r>
            <a:r>
              <a:rPr lang="en-US" altLang="zh-CN" sz="2000" dirty="0"/>
              <a:t>DAW</a:t>
            </a:r>
            <a:r>
              <a:rPr lang="zh-CN" altLang="en-US" sz="2000" dirty="0"/>
              <a:t>参数和用户输入参数</a:t>
            </a:r>
            <a:r>
              <a:rPr lang="zh-CN" altLang="en-US" sz="2000" dirty="0" smtClean="0"/>
              <a:t>。同时，根据</a:t>
            </a:r>
            <a:r>
              <a:rPr lang="zh-CN" altLang="en-US" sz="2000" dirty="0"/>
              <a:t>用户输入</a:t>
            </a:r>
            <a:r>
              <a:rPr lang="zh-CN" altLang="en-US" sz="2000" dirty="0" smtClean="0"/>
              <a:t>参数</a:t>
            </a:r>
            <a:r>
              <a:rPr lang="en-US" altLang="zh-CN" sz="2000" dirty="0" err="1" smtClean="0"/>
              <a:t>TuneFlow</a:t>
            </a:r>
            <a:r>
              <a:rPr lang="zh-CN" altLang="en-US" sz="2000" dirty="0" smtClean="0"/>
              <a:t>会生成</a:t>
            </a:r>
            <a:r>
              <a:rPr lang="zh-CN" altLang="en-US" sz="2000" dirty="0"/>
              <a:t>所需的</a:t>
            </a:r>
            <a:r>
              <a:rPr lang="en-US" altLang="zh-CN" sz="2000" dirty="0"/>
              <a:t>UI</a:t>
            </a:r>
            <a:r>
              <a:rPr lang="zh-CN" altLang="en-US" sz="2000" dirty="0"/>
              <a:t>。</a:t>
            </a:r>
            <a:endParaRPr lang="en-US" altLang="zh-CN" sz="2000" dirty="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700" y="689811"/>
            <a:ext cx="6464300" cy="5798857"/>
          </a:xfrm>
          <a:prstGeom prst="rect">
            <a:avLst/>
          </a:prstGeom>
        </p:spPr>
      </p:pic>
      <p:sp>
        <p:nvSpPr>
          <p:cNvPr id="6" name="Rounded Rectangle 5"/>
          <p:cNvSpPr/>
          <p:nvPr/>
        </p:nvSpPr>
        <p:spPr>
          <a:xfrm>
            <a:off x="6570133" y="4086579"/>
            <a:ext cx="4402667" cy="733778"/>
          </a:xfrm>
          <a:prstGeom prst="roundRect">
            <a:avLst/>
          </a:prstGeom>
          <a:noFill/>
          <a:ln w="222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5FBCCAD-58AF-4246-9D6F-2B7747285975}" type="slidenum">
              <a:rPr lang="en-US" smtClean="0"/>
              <a:t>17</a:t>
            </a:fld>
            <a:endParaRPr lang="en-US"/>
          </a:p>
        </p:txBody>
      </p:sp>
    </p:spTree>
    <p:extLst>
      <p:ext uri="{BB962C8B-B14F-4D97-AF65-F5344CB8AC3E}">
        <p14:creationId xmlns:p14="http://schemas.microsoft.com/office/powerpoint/2010/main" val="147009175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sz="4000" b="1" dirty="0" err="1" smtClean="0">
                <a:latin typeface="DengXian" charset="-122"/>
                <a:ea typeface="DengXian" charset="-122"/>
                <a:cs typeface="DengXian" charset="-122"/>
              </a:rPr>
              <a:t>params</a:t>
            </a:r>
            <a:r>
              <a:rPr lang="en-US" sz="4000" b="1" dirty="0">
                <a:latin typeface="DengXian" charset="-122"/>
                <a:ea typeface="DengXian" charset="-122"/>
                <a:cs typeface="DengXian" charset="-122"/>
              </a:rPr>
              <a:t>( </a:t>
            </a:r>
            <a:r>
              <a:rPr lang="en-US" sz="4000" b="1" dirty="0" smtClean="0">
                <a:latin typeface="DengXian" charset="-122"/>
                <a:ea typeface="DengXian" charset="-122"/>
                <a:cs typeface="DengXian" charset="-122"/>
              </a:rPr>
              <a:t>)</a:t>
            </a:r>
            <a:endParaRPr lang="en-US" sz="4000" b="1" dirty="0">
              <a:latin typeface="DengXian" charset="-122"/>
              <a:ea typeface="DengXian" charset="-122"/>
              <a:cs typeface="DengXian" charset="-122"/>
            </a:endParaRPr>
          </a:p>
        </p:txBody>
      </p:sp>
      <p:sp>
        <p:nvSpPr>
          <p:cNvPr id="13" name="TextBox 12"/>
          <p:cNvSpPr txBox="1"/>
          <p:nvPr/>
        </p:nvSpPr>
        <p:spPr>
          <a:xfrm>
            <a:off x="3727428" y="6176237"/>
            <a:ext cx="8102666" cy="646331"/>
          </a:xfrm>
          <a:prstGeom prst="rect">
            <a:avLst/>
          </a:prstGeom>
          <a:noFill/>
        </p:spPr>
        <p:txBody>
          <a:bodyPr wrap="none" rtlCol="0">
            <a:spAutoFit/>
          </a:bodyPr>
          <a:lstStyle/>
          <a:p>
            <a:pPr algn="r"/>
            <a:r>
              <a:rPr lang="en-US" dirty="0" smtClean="0">
                <a:hlinkClick r:id="rId3"/>
              </a:rPr>
              <a:t>https</a:t>
            </a:r>
            <a:r>
              <a:rPr lang="en-US" dirty="0">
                <a:hlinkClick r:id="rId3"/>
              </a:rPr>
              <a:t>://</a:t>
            </a:r>
            <a:r>
              <a:rPr lang="en-US" dirty="0" smtClean="0">
                <a:hlinkClick r:id="rId3"/>
              </a:rPr>
              <a:t>help.tuneflow.com/zh/developer/python-devguide.html</a:t>
            </a:r>
            <a:endParaRPr lang="en-US" dirty="0" smtClean="0"/>
          </a:p>
          <a:p>
            <a:pPr algn="r"/>
            <a:r>
              <a:rPr lang="en-US" dirty="0">
                <a:hlinkClick r:id="rId4"/>
              </a:rPr>
              <a:t>https://</a:t>
            </a:r>
            <a:r>
              <a:rPr lang="en-US" dirty="0" smtClean="0">
                <a:hlinkClick r:id="rId4"/>
              </a:rPr>
              <a:t>github.com/likelian/tuneflow-plugin-demo/blob/main/Reverse/src/plugin.py</a:t>
            </a:r>
            <a:endParaRPr lang="en-US" dirty="0" smtClean="0"/>
          </a:p>
        </p:txBody>
      </p:sp>
      <p:sp>
        <p:nvSpPr>
          <p:cNvPr id="5" name="TextBox 4"/>
          <p:cNvSpPr txBox="1"/>
          <p:nvPr/>
        </p:nvSpPr>
        <p:spPr>
          <a:xfrm>
            <a:off x="838199" y="2043290"/>
            <a:ext cx="4749801" cy="2862322"/>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zh-CN" altLang="en-US" sz="2000" dirty="0" smtClean="0"/>
              <a:t>参数</a:t>
            </a:r>
            <a:r>
              <a:rPr lang="zh-CN" altLang="en-US" sz="2000" dirty="0"/>
              <a:t>输入来源于两个</a:t>
            </a:r>
            <a:r>
              <a:rPr lang="zh-CN" altLang="en-US" sz="2000" dirty="0" smtClean="0"/>
              <a:t>渠道：</a:t>
            </a:r>
            <a:endParaRPr lang="en-US" altLang="zh-CN" sz="2000" dirty="0" smtClean="0"/>
          </a:p>
          <a:p>
            <a:pPr algn="just"/>
            <a:endParaRPr lang="en-US" altLang="zh-CN" sz="2000" dirty="0" smtClean="0"/>
          </a:p>
          <a:p>
            <a:pPr algn="just"/>
            <a:r>
              <a:rPr lang="zh-CN" altLang="en-US" sz="2000" dirty="0" smtClean="0"/>
              <a:t>一</a:t>
            </a:r>
            <a:r>
              <a:rPr lang="zh-CN" altLang="en-US" sz="2000" dirty="0"/>
              <a:t>个是用户输入，这部分参数我们需要为它们提供 </a:t>
            </a:r>
            <a:r>
              <a:rPr lang="en-US" altLang="zh-CN" sz="2000" dirty="0"/>
              <a:t>widget</a:t>
            </a:r>
            <a:r>
              <a:rPr lang="zh-CN" altLang="en-US" sz="2000" dirty="0"/>
              <a:t> 值，以便提供 </a:t>
            </a:r>
            <a:r>
              <a:rPr lang="en-US" altLang="zh-CN" sz="2000" dirty="0"/>
              <a:t>UI </a:t>
            </a:r>
            <a:r>
              <a:rPr lang="zh-CN" altLang="en-US" sz="2000" dirty="0"/>
              <a:t>让用户进行交互</a:t>
            </a:r>
            <a:r>
              <a:rPr lang="zh-CN" altLang="en-US" sz="2000" dirty="0" smtClean="0"/>
              <a:t>；</a:t>
            </a:r>
            <a:endParaRPr lang="en-US" altLang="zh-CN" sz="2000" dirty="0" smtClean="0"/>
          </a:p>
          <a:p>
            <a:pPr algn="just"/>
            <a:endParaRPr lang="en-US" altLang="zh-CN" sz="2000" dirty="0"/>
          </a:p>
          <a:p>
            <a:pPr algn="just"/>
            <a:r>
              <a:rPr lang="zh-CN" altLang="en-US" sz="2000" dirty="0" smtClean="0"/>
              <a:t>另</a:t>
            </a:r>
            <a:r>
              <a:rPr lang="zh-CN" altLang="en-US" sz="2000" dirty="0"/>
              <a:t>一种则是直接来源于 </a:t>
            </a:r>
            <a:r>
              <a:rPr lang="en-US" altLang="zh-CN" sz="2000" dirty="0"/>
              <a:t>DAW</a:t>
            </a:r>
            <a:r>
              <a:rPr lang="zh-CN" altLang="en-US" sz="2000" dirty="0"/>
              <a:t>，这部分的参数在插件运行时由 </a:t>
            </a:r>
            <a:r>
              <a:rPr lang="en-US" altLang="zh-CN" sz="2000" dirty="0"/>
              <a:t>DAW </a:t>
            </a:r>
            <a:r>
              <a:rPr lang="zh-CN" altLang="en-US" sz="2000" dirty="0"/>
              <a:t>直接注入到参数结果</a:t>
            </a:r>
            <a:r>
              <a:rPr lang="zh-CN" altLang="en-US" sz="2000" dirty="0" smtClean="0"/>
              <a:t>中。</a:t>
            </a:r>
            <a:endParaRPr lang="zh-CN" altLang="en-US" sz="2000" dirty="0"/>
          </a:p>
        </p:txBody>
      </p:sp>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27700" y="689811"/>
            <a:ext cx="6464300" cy="5798857"/>
          </a:xfrm>
          <a:prstGeom prst="rect">
            <a:avLst/>
          </a:prstGeom>
        </p:spPr>
      </p:pic>
      <p:sp>
        <p:nvSpPr>
          <p:cNvPr id="7" name="Rounded Rectangle 6"/>
          <p:cNvSpPr/>
          <p:nvPr/>
        </p:nvSpPr>
        <p:spPr>
          <a:xfrm>
            <a:off x="6570133" y="4086579"/>
            <a:ext cx="4402667" cy="733778"/>
          </a:xfrm>
          <a:prstGeom prst="roundRect">
            <a:avLst/>
          </a:prstGeom>
          <a:noFill/>
          <a:ln w="222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85FBCCAD-58AF-4246-9D6F-2B7747285975}" type="slidenum">
              <a:rPr lang="en-US" smtClean="0"/>
              <a:t>18</a:t>
            </a:fld>
            <a:endParaRPr lang="en-US"/>
          </a:p>
        </p:txBody>
      </p:sp>
    </p:spTree>
    <p:extLst>
      <p:ext uri="{BB962C8B-B14F-4D97-AF65-F5344CB8AC3E}">
        <p14:creationId xmlns:p14="http://schemas.microsoft.com/office/powerpoint/2010/main" val="15047491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sz="4000" b="1" dirty="0" err="1" smtClean="0">
                <a:latin typeface="DengXian" charset="-122"/>
                <a:ea typeface="DengXian" charset="-122"/>
                <a:cs typeface="DengXian" charset="-122"/>
              </a:rPr>
              <a:t>params</a:t>
            </a:r>
            <a:r>
              <a:rPr lang="en-US" sz="4000" b="1" dirty="0" smtClean="0">
                <a:latin typeface="DengXian" charset="-122"/>
                <a:ea typeface="DengXian" charset="-122"/>
                <a:cs typeface="DengXian" charset="-122"/>
              </a:rPr>
              <a:t>( )</a:t>
            </a:r>
            <a:endParaRPr lang="en-US" sz="4000" b="1" dirty="0">
              <a:latin typeface="DengXian" charset="-122"/>
              <a:ea typeface="DengXian" charset="-122"/>
              <a:cs typeface="DengXian" charset="-122"/>
            </a:endParaRPr>
          </a:p>
        </p:txBody>
      </p:sp>
      <p:sp>
        <p:nvSpPr>
          <p:cNvPr id="13" name="TextBox 12"/>
          <p:cNvSpPr txBox="1"/>
          <p:nvPr/>
        </p:nvSpPr>
        <p:spPr>
          <a:xfrm>
            <a:off x="5325879" y="6488668"/>
            <a:ext cx="6707414"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help.tuneflow.com/zh/developer/getting-started-python.html</a:t>
            </a:r>
            <a:endParaRPr lang="en-US"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7700" y="689811"/>
            <a:ext cx="6464300" cy="5798857"/>
          </a:xfrm>
          <a:prstGeom prst="rect">
            <a:avLst/>
          </a:prstGeom>
        </p:spPr>
      </p:pic>
      <p:sp>
        <p:nvSpPr>
          <p:cNvPr id="6" name="Rounded Rectangle 5"/>
          <p:cNvSpPr/>
          <p:nvPr/>
        </p:nvSpPr>
        <p:spPr>
          <a:xfrm>
            <a:off x="6570133" y="4086579"/>
            <a:ext cx="4402667" cy="733778"/>
          </a:xfrm>
          <a:prstGeom prst="roundRect">
            <a:avLst/>
          </a:prstGeom>
          <a:noFill/>
          <a:ln w="222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ounded Rectangle 6"/>
          <p:cNvSpPr/>
          <p:nvPr/>
        </p:nvSpPr>
        <p:spPr>
          <a:xfrm>
            <a:off x="8191155" y="5063068"/>
            <a:ext cx="2047868" cy="333021"/>
          </a:xfrm>
          <a:prstGeom prst="roundRect">
            <a:avLst/>
          </a:prstGeom>
          <a:noFill/>
          <a:ln w="222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8" name="TextBox 7"/>
          <p:cNvSpPr txBox="1"/>
          <p:nvPr/>
        </p:nvSpPr>
        <p:spPr>
          <a:xfrm>
            <a:off x="838200" y="2043290"/>
            <a:ext cx="4772378" cy="1938992"/>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r>
              <a:rPr lang="en-US" sz="2000" dirty="0" err="1" smtClean="0">
                <a:latin typeface="DengXian" charset="-122"/>
                <a:ea typeface="DengXian" charset="-122"/>
                <a:cs typeface="DengXian" charset="-122"/>
              </a:rPr>
              <a:t>params</a:t>
            </a:r>
            <a:r>
              <a:rPr lang="en-US" sz="2000" dirty="0" smtClean="0">
                <a:latin typeface="DengXian" charset="-122"/>
                <a:ea typeface="DengXian" charset="-122"/>
                <a:cs typeface="DengXian" charset="-122"/>
              </a:rPr>
              <a:t>( )需要返回一个参数名(</a:t>
            </a:r>
            <a:r>
              <a:rPr lang="en-US" sz="2000" dirty="0" err="1" smtClean="0">
                <a:latin typeface="DengXian" charset="-122"/>
                <a:ea typeface="DengXian" charset="-122"/>
                <a:cs typeface="DengXian" charset="-122"/>
              </a:rPr>
              <a:t>str</a:t>
            </a:r>
            <a:r>
              <a:rPr lang="en-US" sz="2000" dirty="0" smtClean="0">
                <a:latin typeface="DengXian" charset="-122"/>
                <a:ea typeface="DengXian" charset="-122"/>
                <a:cs typeface="DengXian" charset="-122"/>
              </a:rPr>
              <a:t>)到参数配置信息(</a:t>
            </a:r>
            <a:r>
              <a:rPr lang="en-US" sz="2000" dirty="0" err="1" smtClean="0">
                <a:latin typeface="DengXian" charset="-122"/>
                <a:ea typeface="DengXian" charset="-122"/>
                <a:cs typeface="DengXian" charset="-122"/>
              </a:rPr>
              <a:t>ParamDescriptor</a:t>
            </a:r>
            <a:r>
              <a:rPr lang="en-US" sz="2000" dirty="0" smtClean="0">
                <a:latin typeface="DengXian" charset="-122"/>
                <a:ea typeface="DengXian" charset="-122"/>
                <a:cs typeface="DengXian" charset="-122"/>
              </a:rPr>
              <a:t>)的</a:t>
            </a:r>
            <a:r>
              <a:rPr lang="zh-CN" altLang="en-US" sz="2000" dirty="0" smtClean="0">
                <a:latin typeface="DengXian" charset="-122"/>
                <a:ea typeface="DengXian" charset="-122"/>
                <a:cs typeface="DengXian" charset="-122"/>
              </a:rPr>
              <a:t>字典</a:t>
            </a:r>
            <a:r>
              <a:rPr lang="en-US" sz="2000" dirty="0" smtClean="0">
                <a:latin typeface="DengXian" charset="-122"/>
                <a:ea typeface="DengXian" charset="-122"/>
                <a:cs typeface="DengXian" charset="-122"/>
              </a:rPr>
              <a:t>。</a:t>
            </a:r>
          </a:p>
          <a:p>
            <a:endParaRPr lang="en-US" sz="2000" dirty="0">
              <a:latin typeface="DengXian" charset="-122"/>
              <a:ea typeface="DengXian" charset="-122"/>
              <a:cs typeface="DengXian" charset="-122"/>
            </a:endParaRPr>
          </a:p>
          <a:p>
            <a:r>
              <a:rPr lang="zh-CN" altLang="en-US" sz="2000" dirty="0" smtClean="0">
                <a:latin typeface="DengXian" charset="-122"/>
                <a:ea typeface="DengXian" charset="-122"/>
                <a:cs typeface="DengXian" charset="-122"/>
              </a:rPr>
              <a:t>字典</a:t>
            </a:r>
            <a:r>
              <a:rPr lang="en-US" sz="2000" dirty="0" err="1" smtClean="0">
                <a:latin typeface="DengXian" charset="-122"/>
                <a:ea typeface="DengXian" charset="-122"/>
                <a:cs typeface="DengXian" charset="-122"/>
              </a:rPr>
              <a:t>中每一个参数名都会从用户或DAW</a:t>
            </a:r>
            <a:r>
              <a:rPr lang="en-US" sz="2000" dirty="0" smtClean="0">
                <a:latin typeface="DengXian" charset="-122"/>
                <a:ea typeface="DengXian" charset="-122"/>
                <a:cs typeface="DengXian" charset="-122"/>
              </a:rPr>
              <a:t> </a:t>
            </a:r>
            <a:r>
              <a:rPr lang="en-US" sz="2000" dirty="0">
                <a:latin typeface="DengXian" charset="-122"/>
                <a:ea typeface="DengXian" charset="-122"/>
                <a:cs typeface="DengXian" charset="-122"/>
              </a:rPr>
              <a:t>中获得实际的取值，</a:t>
            </a:r>
            <a:r>
              <a:rPr lang="en-US" sz="2000" dirty="0" smtClean="0">
                <a:latin typeface="DengXian" charset="-122"/>
                <a:ea typeface="DengXian" charset="-122"/>
                <a:cs typeface="DengXian" charset="-122"/>
              </a:rPr>
              <a:t>并提供给</a:t>
            </a:r>
            <a:r>
              <a:rPr lang="en-US" sz="2000" dirty="0">
                <a:latin typeface="DengXian" charset="-122"/>
                <a:ea typeface="DengXian" charset="-122"/>
                <a:cs typeface="DengXian" charset="-122"/>
              </a:rPr>
              <a:t> </a:t>
            </a:r>
            <a:r>
              <a:rPr lang="en-US" sz="2000" dirty="0" smtClean="0">
                <a:latin typeface="DengXian" charset="-122"/>
                <a:ea typeface="DengXian" charset="-122"/>
                <a:cs typeface="DengXian" charset="-122"/>
              </a:rPr>
              <a:t>run(</a:t>
            </a:r>
            <a:r>
              <a:rPr lang="zh-CN" altLang="en-US" sz="2000" dirty="0" smtClean="0">
                <a:latin typeface="DengXian" charset="-122"/>
                <a:ea typeface="DengXian" charset="-122"/>
                <a:cs typeface="DengXian" charset="-122"/>
              </a:rPr>
              <a:t> </a:t>
            </a:r>
            <a:r>
              <a:rPr lang="en-US" sz="2000" dirty="0" smtClean="0">
                <a:latin typeface="DengXian" charset="-122"/>
                <a:ea typeface="DengXian" charset="-122"/>
                <a:cs typeface="DengXian" charset="-122"/>
              </a:rPr>
              <a:t>)</a:t>
            </a:r>
            <a:r>
              <a:rPr lang="en-US" sz="2000" dirty="0">
                <a:latin typeface="DengXian" charset="-122"/>
                <a:ea typeface="DengXian" charset="-122"/>
                <a:cs typeface="DengXian" charset="-122"/>
              </a:rPr>
              <a:t> </a:t>
            </a:r>
            <a:r>
              <a:rPr lang="en-US" sz="2000" dirty="0" smtClean="0">
                <a:latin typeface="DengXian" charset="-122"/>
                <a:ea typeface="DengXian" charset="-122"/>
                <a:cs typeface="DengXian" charset="-122"/>
              </a:rPr>
              <a:t>中的</a:t>
            </a:r>
            <a:r>
              <a:rPr lang="en-US" sz="2000" dirty="0">
                <a:latin typeface="DengXian" charset="-122"/>
                <a:ea typeface="DengXian" charset="-122"/>
                <a:cs typeface="DengXian" charset="-122"/>
              </a:rPr>
              <a:t> </a:t>
            </a:r>
            <a:r>
              <a:rPr lang="en-US" sz="2000" dirty="0" err="1">
                <a:latin typeface="DengXian" charset="-122"/>
                <a:ea typeface="DengXian" charset="-122"/>
                <a:cs typeface="DengXian" charset="-122"/>
              </a:rPr>
              <a:t>params</a:t>
            </a:r>
            <a:r>
              <a:rPr lang="en-US" sz="2000" dirty="0">
                <a:latin typeface="DengXian" charset="-122"/>
                <a:ea typeface="DengXian" charset="-122"/>
                <a:cs typeface="DengXian" charset="-122"/>
              </a:rPr>
              <a:t> 参数</a:t>
            </a:r>
            <a:r>
              <a:rPr lang="en-US" sz="2000" dirty="0" smtClean="0">
                <a:latin typeface="DengXian" charset="-122"/>
                <a:ea typeface="DengXian" charset="-122"/>
                <a:cs typeface="DengXian" charset="-122"/>
              </a:rPr>
              <a:t>。</a:t>
            </a:r>
            <a:endParaRPr lang="en-US" altLang="zh-CN" sz="2000" dirty="0" smtClean="0">
              <a:latin typeface="DengXian" charset="-122"/>
              <a:ea typeface="DengXian" charset="-122"/>
              <a:cs typeface="DengXian" charset="-122"/>
            </a:endParaRPr>
          </a:p>
        </p:txBody>
      </p:sp>
      <p:sp>
        <p:nvSpPr>
          <p:cNvPr id="2" name="Slide Number Placeholder 1"/>
          <p:cNvSpPr>
            <a:spLocks noGrp="1"/>
          </p:cNvSpPr>
          <p:nvPr>
            <p:ph type="sldNum" sz="quarter" idx="12"/>
          </p:nvPr>
        </p:nvSpPr>
        <p:spPr/>
        <p:txBody>
          <a:bodyPr/>
          <a:lstStyle/>
          <a:p>
            <a:fld id="{85FBCCAD-58AF-4246-9D6F-2B7747285975}" type="slidenum">
              <a:rPr lang="en-US" smtClean="0"/>
              <a:t>19</a:t>
            </a:fld>
            <a:endParaRPr lang="en-US"/>
          </a:p>
        </p:txBody>
      </p:sp>
    </p:spTree>
    <p:extLst>
      <p:ext uri="{BB962C8B-B14F-4D97-AF65-F5344CB8AC3E}">
        <p14:creationId xmlns:p14="http://schemas.microsoft.com/office/powerpoint/2010/main" val="54594973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stretch>
            <a:fillRect/>
          </a:stretch>
        </a:blipFill>
        <a:effectLst/>
      </p:bgPr>
    </p:bg>
    <p:spTree>
      <p:nvGrpSpPr>
        <p:cNvPr id="1" name=""/>
        <p:cNvGrpSpPr/>
        <p:nvPr/>
      </p:nvGrpSpPr>
      <p:grpSpPr>
        <a:xfrm>
          <a:off x="0" y="0"/>
          <a:ext cx="0" cy="0"/>
          <a:chOff x="0" y="0"/>
          <a:chExt cx="0" cy="0"/>
        </a:xfrm>
      </p:grpSpPr>
      <p:sp>
        <p:nvSpPr>
          <p:cNvPr id="4" name="Title 3"/>
          <p:cNvSpPr>
            <a:spLocks noGrp="1"/>
          </p:cNvSpPr>
          <p:nvPr>
            <p:ph type="title"/>
          </p:nvPr>
        </p:nvSpPr>
        <p:spPr>
          <a:xfrm>
            <a:off x="839788" y="47292"/>
            <a:ext cx="3932237" cy="1600200"/>
          </a:xfrm>
        </p:spPr>
        <p:txBody>
          <a:bodyPr>
            <a:normAutofit/>
          </a:bodyPr>
          <a:lstStyle/>
          <a:p>
            <a:r>
              <a:rPr lang="zh-CN" altLang="en-US" sz="4000" b="1" dirty="0" smtClean="0"/>
              <a:t>李克镰</a:t>
            </a:r>
            <a:endParaRPr lang="en-US" sz="4000" b="1" dirty="0"/>
          </a:p>
        </p:txBody>
      </p:sp>
      <p:sp>
        <p:nvSpPr>
          <p:cNvPr id="6" name="Text Placeholder 5"/>
          <p:cNvSpPr>
            <a:spLocks noGrp="1"/>
          </p:cNvSpPr>
          <p:nvPr>
            <p:ph type="body" sz="half" idx="2"/>
          </p:nvPr>
        </p:nvSpPr>
        <p:spPr>
          <a:xfrm>
            <a:off x="839787" y="1615957"/>
            <a:ext cx="4572471" cy="3811588"/>
          </a:xfrm>
        </p:spPr>
        <p:txBody>
          <a:bodyPr>
            <a:noAutofit/>
          </a:bodyPr>
          <a:lstStyle/>
          <a:p>
            <a:endParaRPr lang="en-US" altLang="zh-CN" sz="2400" dirty="0" smtClean="0"/>
          </a:p>
          <a:p>
            <a:r>
              <a:rPr lang="zh-CN" altLang="en-US" sz="2400" dirty="0" smtClean="0"/>
              <a:t>作曲家，音频工程师。本科及硕士研究生分别就读于美国乔治梅森大学和乔治亚理工学院音乐技术专业，发表论文数篇。研究领域包括深度学习、自动混音、音乐交互等。</a:t>
            </a:r>
            <a:endParaRPr lang="en-US" altLang="zh-CN" sz="2400" dirty="0" smtClean="0"/>
          </a:p>
          <a:p>
            <a:endParaRPr lang="en-US" sz="2400" dirty="0"/>
          </a:p>
          <a:p>
            <a:r>
              <a:rPr lang="zh-CN" altLang="en-US" sz="2400" dirty="0" smtClean="0"/>
              <a:t>个人主页：</a:t>
            </a:r>
            <a:r>
              <a:rPr lang="en-US" altLang="zh-CN" sz="2400" dirty="0" smtClean="0">
                <a:hlinkClick r:id="rId3"/>
              </a:rPr>
              <a:t>www.likelian.net</a:t>
            </a:r>
            <a:endParaRPr lang="en-US" altLang="zh-CN" sz="2400" dirty="0" smtClean="0"/>
          </a:p>
          <a:p>
            <a:endParaRPr lang="en-US" sz="2400" dirty="0"/>
          </a:p>
        </p:txBody>
      </p:sp>
      <p:pic>
        <p:nvPicPr>
          <p:cNvPr id="15" name="Picture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9290" y="3751837"/>
            <a:ext cx="4940798" cy="5582152"/>
          </a:xfrm>
          <a:prstGeom prst="rect">
            <a:avLst/>
          </a:prstGeom>
          <a:effectLst>
            <a:outerShdw blurRad="50800" dist="50800" dir="8100000" algn="tr" rotWithShape="0">
              <a:prstClr val="black">
                <a:alpha val="40000"/>
              </a:prstClr>
            </a:outerShdw>
            <a:softEdge rad="12700"/>
          </a:effectLst>
        </p:spPr>
      </p:pic>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89290" y="2077156"/>
            <a:ext cx="4940798" cy="1241777"/>
          </a:xfrm>
          <a:prstGeom prst="rect">
            <a:avLst/>
          </a:prstGeom>
          <a:effectLst>
            <a:outerShdw blurRad="50800" dist="50800" dir="2940000" algn="ctr" rotWithShape="0">
              <a:srgbClr val="000000">
                <a:alpha val="41000"/>
              </a:srgbClr>
            </a:outerShdw>
            <a:softEdge rad="12700"/>
          </a:effectLst>
        </p:spPr>
      </p:pic>
      <p:sp>
        <p:nvSpPr>
          <p:cNvPr id="3" name="Slide Number Placeholder 2"/>
          <p:cNvSpPr>
            <a:spLocks noGrp="1"/>
          </p:cNvSpPr>
          <p:nvPr>
            <p:ph type="sldNum" sz="quarter" idx="12"/>
          </p:nvPr>
        </p:nvSpPr>
        <p:spPr/>
        <p:txBody>
          <a:bodyPr/>
          <a:lstStyle/>
          <a:p>
            <a:fld id="{85FBCCAD-58AF-4246-9D6F-2B7747285975}" type="slidenum">
              <a:rPr lang="en-US" smtClean="0"/>
              <a:t>2</a:t>
            </a:fld>
            <a:endParaRPr lang="en-US"/>
          </a:p>
        </p:txBody>
      </p:sp>
    </p:spTree>
    <p:extLst>
      <p:ext uri="{BB962C8B-B14F-4D97-AF65-F5344CB8AC3E}">
        <p14:creationId xmlns:p14="http://schemas.microsoft.com/office/powerpoint/2010/main" val="186922522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sz="4000" b="1" dirty="0" err="1" smtClean="0">
                <a:latin typeface="DengXian" charset="-122"/>
                <a:ea typeface="DengXian" charset="-122"/>
                <a:cs typeface="DengXian" charset="-122"/>
              </a:rPr>
              <a:t>params</a:t>
            </a:r>
            <a:r>
              <a:rPr lang="en-US" sz="4000" b="1" dirty="0" smtClean="0">
                <a:latin typeface="DengXian" charset="-122"/>
                <a:ea typeface="DengXian" charset="-122"/>
                <a:cs typeface="DengXian" charset="-122"/>
              </a:rPr>
              <a:t>( )</a:t>
            </a:r>
            <a:endParaRPr lang="en-US" sz="4000" b="1" dirty="0">
              <a:latin typeface="DengXian" charset="-122"/>
              <a:ea typeface="DengXian" charset="-122"/>
              <a:cs typeface="DengXian" charset="-122"/>
            </a:endParaRPr>
          </a:p>
        </p:txBody>
      </p:sp>
      <p:sp>
        <p:nvSpPr>
          <p:cNvPr id="13" name="TextBox 12"/>
          <p:cNvSpPr txBox="1"/>
          <p:nvPr/>
        </p:nvSpPr>
        <p:spPr>
          <a:xfrm>
            <a:off x="5325879" y="6488668"/>
            <a:ext cx="6707414"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help.tuneflow.com/zh/developer/getting-started-python.html</a:t>
            </a:r>
            <a:endParaRPr lang="en-US" dirty="0" smtClean="0"/>
          </a:p>
        </p:txBody>
      </p:sp>
      <p:sp>
        <p:nvSpPr>
          <p:cNvPr id="8" name="TextBox 7"/>
          <p:cNvSpPr txBox="1"/>
          <p:nvPr/>
        </p:nvSpPr>
        <p:spPr>
          <a:xfrm>
            <a:off x="838199" y="2043290"/>
            <a:ext cx="4487679" cy="1323439"/>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en-US" altLang="zh-CN" sz="2000" dirty="0" smtClean="0"/>
              <a:t>run( )</a:t>
            </a:r>
            <a:r>
              <a:rPr lang="zh-CN" altLang="en-US" sz="2000" dirty="0"/>
              <a:t> </a:t>
            </a:r>
            <a:r>
              <a:rPr lang="zh-CN" altLang="en-US" sz="2000" dirty="0" smtClean="0"/>
              <a:t>中的输入参数 </a:t>
            </a:r>
            <a:r>
              <a:rPr lang="en-US" altLang="zh-CN" sz="2000" dirty="0" err="1" smtClean="0"/>
              <a:t>params</a:t>
            </a:r>
            <a:r>
              <a:rPr lang="en-US" altLang="zh-CN" sz="2000" dirty="0" smtClean="0"/>
              <a:t> </a:t>
            </a:r>
            <a:r>
              <a:rPr lang="zh-CN" altLang="en-US" sz="2000" dirty="0" smtClean="0"/>
              <a:t>与</a:t>
            </a:r>
            <a:r>
              <a:rPr lang="en-US" altLang="zh-CN" sz="2000" dirty="0" smtClean="0"/>
              <a:t> </a:t>
            </a:r>
            <a:r>
              <a:rPr lang="en-US" altLang="zh-CN" sz="2000" dirty="0" err="1" smtClean="0"/>
              <a:t>params</a:t>
            </a:r>
            <a:r>
              <a:rPr lang="en-US" altLang="zh-CN" sz="2000" dirty="0" smtClean="0"/>
              <a:t>( )</a:t>
            </a:r>
            <a:r>
              <a:rPr lang="zh-CN" altLang="en-US" sz="2000" dirty="0"/>
              <a:t> 方法</a:t>
            </a:r>
            <a:r>
              <a:rPr lang="zh-CN" altLang="en-US" sz="2000" dirty="0" smtClean="0"/>
              <a:t>返回的字典中的 </a:t>
            </a:r>
            <a:r>
              <a:rPr lang="en-US" altLang="zh-CN" sz="2000" dirty="0"/>
              <a:t>key </a:t>
            </a:r>
            <a:r>
              <a:rPr lang="zh-CN" altLang="en-US" sz="2000" dirty="0" smtClean="0"/>
              <a:t>对应</a:t>
            </a:r>
            <a:r>
              <a:rPr lang="zh-CN" altLang="en-US" sz="2000" dirty="0"/>
              <a:t>。要读取一个具体的参数值，只需访问 </a:t>
            </a:r>
            <a:r>
              <a:rPr lang="en-US" altLang="zh-CN" sz="2000" dirty="0" err="1"/>
              <a:t>params</a:t>
            </a:r>
            <a:r>
              <a:rPr lang="en-US" altLang="zh-CN" sz="2000" dirty="0"/>
              <a:t>[</a:t>
            </a:r>
            <a:r>
              <a:rPr lang="en-US" altLang="zh-CN" sz="2000" dirty="0" err="1"/>
              <a:t>keyName</a:t>
            </a:r>
            <a:r>
              <a:rPr lang="en-US" altLang="zh-CN" sz="2000" dirty="0"/>
              <a:t>]</a:t>
            </a:r>
            <a:r>
              <a:rPr lang="zh-CN" altLang="en-US" sz="2000" dirty="0"/>
              <a:t> 即可。</a:t>
            </a:r>
            <a:endParaRPr lang="en-US" altLang="zh-CN" sz="2000" dirty="0" smtClean="0">
              <a:latin typeface="DengXian" charset="-122"/>
              <a:ea typeface="DengXian" charset="-122"/>
              <a:cs typeface="DengXian" charset="-122"/>
            </a:endParaRPr>
          </a:p>
        </p:txBody>
      </p:sp>
      <p:pic>
        <p:nvPicPr>
          <p:cNvPr id="16" name="Picture 1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325879" y="158045"/>
            <a:ext cx="7103904" cy="6858000"/>
          </a:xfrm>
          <a:prstGeom prst="rect">
            <a:avLst/>
          </a:prstGeom>
        </p:spPr>
      </p:pic>
      <p:sp>
        <p:nvSpPr>
          <p:cNvPr id="2" name="Slide Number Placeholder 1"/>
          <p:cNvSpPr>
            <a:spLocks noGrp="1"/>
          </p:cNvSpPr>
          <p:nvPr>
            <p:ph type="sldNum" sz="quarter" idx="12"/>
          </p:nvPr>
        </p:nvSpPr>
        <p:spPr/>
        <p:txBody>
          <a:bodyPr/>
          <a:lstStyle/>
          <a:p>
            <a:fld id="{85FBCCAD-58AF-4246-9D6F-2B7747285975}" type="slidenum">
              <a:rPr lang="en-US" smtClean="0"/>
              <a:t>20</a:t>
            </a:fld>
            <a:endParaRPr lang="en-US"/>
          </a:p>
        </p:txBody>
      </p:sp>
    </p:spTree>
    <p:extLst>
      <p:ext uri="{BB962C8B-B14F-4D97-AF65-F5344CB8AC3E}">
        <p14:creationId xmlns:p14="http://schemas.microsoft.com/office/powerpoint/2010/main" val="14246414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sz="4000" b="1" dirty="0" err="1" smtClean="0">
                <a:latin typeface="DengXian" charset="-122"/>
                <a:ea typeface="DengXian" charset="-122"/>
                <a:cs typeface="DengXian" charset="-122"/>
              </a:rPr>
              <a:t>params</a:t>
            </a:r>
            <a:r>
              <a:rPr lang="en-US" sz="4000" b="1" dirty="0">
                <a:latin typeface="DengXian" charset="-122"/>
                <a:ea typeface="DengXian" charset="-122"/>
                <a:cs typeface="DengXian" charset="-122"/>
              </a:rPr>
              <a:t>( </a:t>
            </a:r>
            <a:r>
              <a:rPr lang="en-US" sz="4000" b="1" dirty="0" smtClean="0">
                <a:latin typeface="DengXian" charset="-122"/>
                <a:ea typeface="DengXian" charset="-122"/>
                <a:cs typeface="DengXian" charset="-122"/>
              </a:rPr>
              <a:t>)</a:t>
            </a:r>
            <a:r>
              <a:rPr lang="zh-CN" altLang="en-US" sz="4000" b="1" dirty="0" smtClean="0">
                <a:latin typeface="DengXian" charset="-122"/>
                <a:ea typeface="DengXian" charset="-122"/>
                <a:cs typeface="DengXian" charset="-122"/>
              </a:rPr>
              <a:t>示例</a:t>
            </a:r>
            <a:endParaRPr lang="en-US" sz="4000" b="1" dirty="0">
              <a:latin typeface="DengXian" charset="-122"/>
              <a:ea typeface="DengXian" charset="-122"/>
              <a:cs typeface="DengXian" charset="-122"/>
            </a:endParaRPr>
          </a:p>
        </p:txBody>
      </p:sp>
      <p:sp>
        <p:nvSpPr>
          <p:cNvPr id="13" name="TextBox 12"/>
          <p:cNvSpPr txBox="1"/>
          <p:nvPr/>
        </p:nvSpPr>
        <p:spPr>
          <a:xfrm>
            <a:off x="3727428" y="6176237"/>
            <a:ext cx="8102666" cy="646331"/>
          </a:xfrm>
          <a:prstGeom prst="rect">
            <a:avLst/>
          </a:prstGeom>
          <a:noFill/>
        </p:spPr>
        <p:txBody>
          <a:bodyPr wrap="none" rtlCol="0">
            <a:spAutoFit/>
          </a:bodyPr>
          <a:lstStyle/>
          <a:p>
            <a:pPr algn="r"/>
            <a:r>
              <a:rPr lang="en-US" dirty="0" smtClean="0">
                <a:hlinkClick r:id="rId3"/>
              </a:rPr>
              <a:t>https</a:t>
            </a:r>
            <a:r>
              <a:rPr lang="en-US" dirty="0">
                <a:hlinkClick r:id="rId3"/>
              </a:rPr>
              <a:t>://</a:t>
            </a:r>
            <a:r>
              <a:rPr lang="en-US" dirty="0" smtClean="0">
                <a:hlinkClick r:id="rId3"/>
              </a:rPr>
              <a:t>help.tuneflow.com/zh/developer/python-devguide.html</a:t>
            </a:r>
            <a:endParaRPr lang="en-US" dirty="0" smtClean="0"/>
          </a:p>
          <a:p>
            <a:pPr algn="r"/>
            <a:r>
              <a:rPr lang="en-US" dirty="0">
                <a:hlinkClick r:id="rId4"/>
              </a:rPr>
              <a:t>https://</a:t>
            </a:r>
            <a:r>
              <a:rPr lang="en-US" dirty="0" smtClean="0">
                <a:hlinkClick r:id="rId4"/>
              </a:rPr>
              <a:t>github.com/likelian/tuneflow-plugin-demo/blob/main/Reverse/src/plugin.py</a:t>
            </a:r>
            <a:endParaRPr lang="en-US" dirty="0" smtClean="0"/>
          </a:p>
        </p:txBody>
      </p:sp>
      <p:sp>
        <p:nvSpPr>
          <p:cNvPr id="5" name="TextBox 4"/>
          <p:cNvSpPr txBox="1"/>
          <p:nvPr/>
        </p:nvSpPr>
        <p:spPr>
          <a:xfrm>
            <a:off x="838199" y="2043290"/>
            <a:ext cx="5393267" cy="2554545"/>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en-US" sz="2000" b="1" dirty="0" err="1" smtClean="0"/>
              <a:t>ParamDescriptor</a:t>
            </a:r>
            <a:r>
              <a:rPr lang="en-US" sz="2000" dirty="0"/>
              <a:t> </a:t>
            </a:r>
            <a:r>
              <a:rPr lang="en-US" sz="2000" dirty="0" smtClean="0"/>
              <a:t>中几个主要值的含义</a:t>
            </a:r>
            <a:r>
              <a:rPr lang="zh-CN" altLang="en-US" sz="2000" dirty="0" smtClean="0"/>
              <a:t>：</a:t>
            </a:r>
            <a:endParaRPr lang="en-US" altLang="zh-CN" sz="2000" dirty="0" smtClean="0"/>
          </a:p>
          <a:p>
            <a:pPr algn="just"/>
            <a:endParaRPr lang="en-US" sz="2000" dirty="0"/>
          </a:p>
          <a:p>
            <a:pPr marL="342900" indent="-342900" algn="just">
              <a:buFont typeface="Arial" charset="0"/>
              <a:buChar char="•"/>
            </a:pPr>
            <a:r>
              <a:rPr lang="en-US" altLang="zh-CN" sz="2000" b="1" dirty="0" err="1" smtClean="0"/>
              <a:t>displayName</a:t>
            </a:r>
            <a:r>
              <a:rPr lang="zh-CN" altLang="en-US" sz="2000" dirty="0" smtClean="0"/>
              <a:t>：</a:t>
            </a:r>
            <a:r>
              <a:rPr lang="en-US" altLang="zh-CN" sz="2000" dirty="0" smtClean="0"/>
              <a:t> </a:t>
            </a:r>
            <a:r>
              <a:rPr lang="zh-CN" altLang="en-US" sz="2000" dirty="0" smtClean="0"/>
              <a:t>在</a:t>
            </a:r>
            <a:r>
              <a:rPr lang="en-US" altLang="zh-CN" sz="2000" dirty="0" err="1" smtClean="0"/>
              <a:t>TuneFlow</a:t>
            </a:r>
            <a:r>
              <a:rPr lang="en-US" altLang="zh-CN" sz="2000" dirty="0"/>
              <a:t> </a:t>
            </a:r>
            <a:r>
              <a:rPr lang="zh-CN" altLang="en-US" sz="2000" dirty="0" smtClean="0"/>
              <a:t>的 </a:t>
            </a:r>
            <a:r>
              <a:rPr lang="en-US" altLang="zh-CN" sz="2000" dirty="0"/>
              <a:t>UI </a:t>
            </a:r>
            <a:r>
              <a:rPr lang="zh-CN" altLang="en-US" sz="2000" dirty="0"/>
              <a:t>中显示的名称</a:t>
            </a:r>
            <a:r>
              <a:rPr lang="zh-CN" altLang="en-US" sz="2000" dirty="0" smtClean="0"/>
              <a:t>，可以是字符串。</a:t>
            </a:r>
            <a:endParaRPr lang="en-US" altLang="zh-CN" sz="2000" dirty="0" smtClean="0"/>
          </a:p>
          <a:p>
            <a:pPr marL="342900" indent="-342900" algn="just">
              <a:buFont typeface="Arial" charset="0"/>
              <a:buChar char="•"/>
            </a:pPr>
            <a:r>
              <a:rPr lang="en-US" sz="2000" b="1" dirty="0" err="1" smtClean="0"/>
              <a:t>defaultValue</a:t>
            </a:r>
            <a:r>
              <a:rPr lang="zh-CN" altLang="en-US" sz="2000" dirty="0" smtClean="0"/>
              <a:t>：</a:t>
            </a:r>
            <a:r>
              <a:rPr lang="en-US" sz="2000" dirty="0" smtClean="0"/>
              <a:t>该参数初始值</a:t>
            </a:r>
            <a:r>
              <a:rPr lang="zh-CN" altLang="en-US" sz="2000" dirty="0" smtClean="0"/>
              <a:t>。</a:t>
            </a:r>
            <a:endParaRPr lang="en-US" sz="2000" dirty="0"/>
          </a:p>
          <a:p>
            <a:pPr marL="342900" indent="-342900" algn="just">
              <a:buFont typeface="Arial" charset="0"/>
              <a:buChar char="•"/>
            </a:pPr>
            <a:r>
              <a:rPr lang="en-US" altLang="zh-CN" sz="2000" b="1" dirty="0" smtClean="0"/>
              <a:t>widget</a:t>
            </a:r>
            <a:r>
              <a:rPr lang="zh-CN" altLang="en-US" sz="2000" dirty="0"/>
              <a:t>：</a:t>
            </a:r>
            <a:r>
              <a:rPr lang="zh-CN" altLang="en-US" sz="2000" dirty="0" smtClean="0"/>
              <a:t>该</a:t>
            </a:r>
            <a:r>
              <a:rPr lang="zh-CN" altLang="en-US" sz="2000" dirty="0"/>
              <a:t>参数在 </a:t>
            </a:r>
            <a:r>
              <a:rPr lang="en-US" altLang="zh-CN" sz="2000" dirty="0"/>
              <a:t>UI </a:t>
            </a:r>
            <a:r>
              <a:rPr lang="zh-CN" altLang="en-US" sz="2000" dirty="0"/>
              <a:t>中用于收集用户输入的 </a:t>
            </a:r>
            <a:r>
              <a:rPr lang="en-US" altLang="zh-CN" sz="2000" dirty="0"/>
              <a:t>UI </a:t>
            </a:r>
            <a:r>
              <a:rPr lang="zh-CN" altLang="en-US" sz="2000" dirty="0"/>
              <a:t>控</a:t>
            </a:r>
            <a:r>
              <a:rPr lang="zh-CN" altLang="en-US" sz="2000" dirty="0" smtClean="0"/>
              <a:t>件。</a:t>
            </a:r>
            <a:endParaRPr lang="zh-CN" altLang="en-US" sz="2000" dirty="0"/>
          </a:p>
          <a:p>
            <a:pPr marL="342900" indent="-342900" algn="just">
              <a:buFont typeface="Arial" charset="0"/>
              <a:buChar char="•"/>
            </a:pPr>
            <a:r>
              <a:rPr lang="en-US" altLang="zh-CN" sz="2000" b="1" dirty="0" err="1" smtClean="0"/>
              <a:t>injectFrom</a:t>
            </a:r>
            <a:r>
              <a:rPr lang="zh-CN" altLang="en-US" sz="2000" dirty="0" smtClean="0"/>
              <a:t>：从</a:t>
            </a:r>
            <a:r>
              <a:rPr lang="en-US" altLang="zh-CN" sz="2000" dirty="0" err="1" smtClean="0"/>
              <a:t>TuneFlow</a:t>
            </a:r>
            <a:r>
              <a:rPr lang="en-US" altLang="zh-CN" sz="2000" dirty="0" smtClean="0"/>
              <a:t> </a:t>
            </a:r>
            <a:r>
              <a:rPr lang="zh-CN" altLang="en-US" sz="2000" dirty="0" smtClean="0"/>
              <a:t>注入</a:t>
            </a:r>
            <a:r>
              <a:rPr lang="zh-CN" altLang="en-US" sz="2000" dirty="0"/>
              <a:t>该参数的</a:t>
            </a:r>
            <a:r>
              <a:rPr lang="zh-CN" altLang="en-US" sz="2000" dirty="0" smtClean="0"/>
              <a:t>方式。</a:t>
            </a:r>
            <a:endParaRPr lang="zh-CN" altLang="en-US" sz="2000" dirty="0"/>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6000" y="-158044"/>
            <a:ext cx="6001853" cy="6858000"/>
          </a:xfrm>
          <a:prstGeom prst="rect">
            <a:avLst/>
          </a:prstGeom>
        </p:spPr>
      </p:pic>
      <p:sp>
        <p:nvSpPr>
          <p:cNvPr id="3" name="Slide Number Placeholder 2"/>
          <p:cNvSpPr>
            <a:spLocks noGrp="1"/>
          </p:cNvSpPr>
          <p:nvPr>
            <p:ph type="sldNum" sz="quarter" idx="12"/>
          </p:nvPr>
        </p:nvSpPr>
        <p:spPr/>
        <p:txBody>
          <a:bodyPr/>
          <a:lstStyle/>
          <a:p>
            <a:fld id="{85FBCCAD-58AF-4246-9D6F-2B7747285975}" type="slidenum">
              <a:rPr lang="en-US" smtClean="0"/>
              <a:t>21</a:t>
            </a:fld>
            <a:endParaRPr lang="en-US"/>
          </a:p>
        </p:txBody>
      </p:sp>
    </p:spTree>
    <p:extLst>
      <p:ext uri="{BB962C8B-B14F-4D97-AF65-F5344CB8AC3E}">
        <p14:creationId xmlns:p14="http://schemas.microsoft.com/office/powerpoint/2010/main" val="104559175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3">
            <a:alphaModFix/>
            <a:extLst>
              <a:ext uri="{28A0092B-C50C-407E-A947-70E740481C1C}">
                <a14:useLocalDpi xmlns:a14="http://schemas.microsoft.com/office/drawing/2010/main" val="0"/>
              </a:ext>
            </a:extLst>
          </a:blip>
          <a:srcRect b="49745"/>
          <a:stretch/>
        </p:blipFill>
        <p:spPr>
          <a:xfrm>
            <a:off x="6096000" y="800057"/>
            <a:ext cx="5257800" cy="6057943"/>
          </a:xfrm>
          <a:prstGeom prst="rect">
            <a:avLst/>
          </a:prstGeom>
          <a:effectLst>
            <a:glow>
              <a:schemeClr val="accent1"/>
            </a:glow>
          </a:effectLst>
        </p:spPr>
      </p:pic>
      <p:sp>
        <p:nvSpPr>
          <p:cNvPr id="10" name="Title 3"/>
          <p:cNvSpPr>
            <a:spLocks noGrp="1"/>
          </p:cNvSpPr>
          <p:nvPr>
            <p:ph type="title"/>
          </p:nvPr>
        </p:nvSpPr>
        <p:spPr/>
        <p:txBody>
          <a:bodyPr>
            <a:normAutofit/>
          </a:bodyPr>
          <a:lstStyle/>
          <a:p>
            <a:r>
              <a:rPr lang="en-US" sz="4000" b="1" dirty="0" err="1" smtClean="0">
                <a:latin typeface="DengXian" charset="-122"/>
                <a:ea typeface="DengXian" charset="-122"/>
                <a:cs typeface="DengXian" charset="-122"/>
              </a:rPr>
              <a:t>params</a:t>
            </a:r>
            <a:r>
              <a:rPr lang="en-US" sz="4000" b="1" dirty="0">
                <a:latin typeface="DengXian" charset="-122"/>
                <a:ea typeface="DengXian" charset="-122"/>
                <a:cs typeface="DengXian" charset="-122"/>
              </a:rPr>
              <a:t>( </a:t>
            </a:r>
            <a:r>
              <a:rPr lang="en-US" sz="4000" b="1" dirty="0" smtClean="0">
                <a:latin typeface="DengXian" charset="-122"/>
                <a:ea typeface="DengXian" charset="-122"/>
                <a:cs typeface="DengXian" charset="-122"/>
              </a:rPr>
              <a:t>)</a:t>
            </a:r>
            <a:r>
              <a:rPr lang="zh-CN" altLang="en-US" sz="4000" b="1" dirty="0" smtClean="0">
                <a:latin typeface="DengXian" charset="-122"/>
                <a:ea typeface="DengXian" charset="-122"/>
                <a:cs typeface="DengXian" charset="-122"/>
              </a:rPr>
              <a:t>示例</a:t>
            </a:r>
            <a:endParaRPr lang="en-US" sz="4000" b="1" dirty="0">
              <a:latin typeface="DengXian" charset="-122"/>
              <a:ea typeface="DengXian" charset="-122"/>
              <a:cs typeface="DengXian" charset="-122"/>
            </a:endParaRPr>
          </a:p>
        </p:txBody>
      </p:sp>
      <p:sp>
        <p:nvSpPr>
          <p:cNvPr id="5" name="TextBox 4"/>
          <p:cNvSpPr txBox="1"/>
          <p:nvPr/>
        </p:nvSpPr>
        <p:spPr>
          <a:xfrm>
            <a:off x="838199" y="2043290"/>
            <a:ext cx="5054601" cy="1015663"/>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r>
              <a:rPr lang="zh-CN" altLang="en-US" sz="2000" dirty="0" smtClean="0"/>
              <a:t>更多示例：</a:t>
            </a:r>
            <a:r>
              <a:rPr lang="en-US" sz="2000" b="1" dirty="0" smtClean="0">
                <a:hlinkClick r:id="rId4"/>
              </a:rPr>
              <a:t>TuneFlow </a:t>
            </a:r>
            <a:r>
              <a:rPr lang="en-US" sz="2000" b="1" dirty="0">
                <a:hlinkClick r:id="rId4"/>
              </a:rPr>
              <a:t>Python Plugin </a:t>
            </a:r>
            <a:r>
              <a:rPr lang="en-US" sz="2000" b="1" dirty="0" smtClean="0">
                <a:hlinkClick r:id="rId4"/>
              </a:rPr>
              <a:t>Examples</a:t>
            </a:r>
            <a:endParaRPr lang="en-US" sz="2000" b="1" dirty="0" smtClean="0"/>
          </a:p>
          <a:p>
            <a:endParaRPr lang="en-US" sz="2000" dirty="0"/>
          </a:p>
          <a:p>
            <a:r>
              <a:rPr lang="zh-CN" altLang="en-US" sz="2000" dirty="0" smtClean="0"/>
              <a:t>详细信息参见</a:t>
            </a:r>
            <a:r>
              <a:rPr lang="en-US" altLang="zh-CN" sz="2000" dirty="0" smtClean="0"/>
              <a:t> </a:t>
            </a:r>
            <a:r>
              <a:rPr lang="en-US" altLang="zh-CN" sz="2000" b="1" dirty="0" smtClean="0">
                <a:hlinkClick r:id="rId5"/>
              </a:rPr>
              <a:t>param.py</a:t>
            </a:r>
            <a:r>
              <a:rPr lang="zh-CN" altLang="en-US" sz="2000" b="1" dirty="0" smtClean="0">
                <a:hlinkClick r:id="rId5"/>
              </a:rPr>
              <a:t>文档</a:t>
            </a:r>
            <a:endParaRPr lang="en-US" sz="2000" b="1" dirty="0"/>
          </a:p>
        </p:txBody>
      </p:sp>
      <p:pic>
        <p:nvPicPr>
          <p:cNvPr id="8" name="Picture 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98638" y="2551121"/>
            <a:ext cx="6394724" cy="6858000"/>
          </a:xfrm>
          <a:prstGeom prst="rect">
            <a:avLst/>
          </a:prstGeom>
        </p:spPr>
      </p:pic>
      <p:sp>
        <p:nvSpPr>
          <p:cNvPr id="2" name="Slide Number Placeholder 1"/>
          <p:cNvSpPr>
            <a:spLocks noGrp="1"/>
          </p:cNvSpPr>
          <p:nvPr>
            <p:ph type="sldNum" sz="quarter" idx="12"/>
          </p:nvPr>
        </p:nvSpPr>
        <p:spPr/>
        <p:txBody>
          <a:bodyPr/>
          <a:lstStyle/>
          <a:p>
            <a:fld id="{85FBCCAD-58AF-4246-9D6F-2B7747285975}" type="slidenum">
              <a:rPr lang="en-US" smtClean="0"/>
              <a:t>22</a:t>
            </a:fld>
            <a:endParaRPr lang="en-US"/>
          </a:p>
        </p:txBody>
      </p:sp>
    </p:spTree>
    <p:extLst>
      <p:ext uri="{BB962C8B-B14F-4D97-AF65-F5344CB8AC3E}">
        <p14:creationId xmlns:p14="http://schemas.microsoft.com/office/powerpoint/2010/main" val="718507651"/>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altLang="zh-CN" sz="4000" b="1" dirty="0" smtClean="0">
                <a:latin typeface="DengXian" charset="-122"/>
                <a:ea typeface="DengXian" charset="-122"/>
                <a:cs typeface="DengXian" charset="-122"/>
              </a:rPr>
              <a:t>run</a:t>
            </a:r>
            <a:r>
              <a:rPr lang="en-US" sz="4000" b="1" dirty="0" smtClean="0">
                <a:latin typeface="DengXian" charset="-122"/>
                <a:ea typeface="DengXian" charset="-122"/>
                <a:cs typeface="DengXian" charset="-122"/>
              </a:rPr>
              <a:t>( )</a:t>
            </a:r>
            <a:endParaRPr lang="en-US" sz="4000" b="1" dirty="0">
              <a:latin typeface="DengXian" charset="-122"/>
              <a:ea typeface="DengXian" charset="-122"/>
              <a:cs typeface="DengXian" charset="-122"/>
            </a:endParaRPr>
          </a:p>
        </p:txBody>
      </p:sp>
      <p:sp>
        <p:nvSpPr>
          <p:cNvPr id="5" name="TextBox 4"/>
          <p:cNvSpPr txBox="1"/>
          <p:nvPr/>
        </p:nvSpPr>
        <p:spPr>
          <a:xfrm>
            <a:off x="838199" y="2043290"/>
            <a:ext cx="4253089" cy="1323439"/>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zh-CN" altLang="en-US" sz="2000" dirty="0" smtClean="0"/>
              <a:t>运行插件的目的在于修改工程文件。</a:t>
            </a:r>
            <a:endParaRPr lang="en-US" altLang="zh-CN" sz="2000" dirty="0" smtClean="0"/>
          </a:p>
          <a:p>
            <a:pPr algn="just"/>
            <a:endParaRPr lang="en-US" altLang="zh-CN" sz="2000" dirty="0"/>
          </a:p>
          <a:p>
            <a:pPr algn="just"/>
            <a:r>
              <a:rPr lang="zh-CN" altLang="en-US" sz="2000" dirty="0" smtClean="0"/>
              <a:t>开发者</a:t>
            </a:r>
            <a:r>
              <a:rPr lang="zh-CN" altLang="en-US" sz="2000" dirty="0"/>
              <a:t>只</a:t>
            </a:r>
            <a:r>
              <a:rPr lang="zh-CN" altLang="en-US" sz="2000" dirty="0" smtClean="0"/>
              <a:t>需要在</a:t>
            </a:r>
            <a:r>
              <a:rPr lang="en-US" altLang="zh-CN" sz="2000" dirty="0" smtClean="0"/>
              <a:t>run( )</a:t>
            </a:r>
            <a:r>
              <a:rPr lang="zh-CN" altLang="en-US" sz="2000" dirty="0" smtClean="0"/>
              <a:t>中对 </a:t>
            </a:r>
            <a:r>
              <a:rPr lang="en-US" altLang="zh-CN" sz="2000" dirty="0" smtClean="0">
                <a:solidFill>
                  <a:srgbClr val="FF0000"/>
                </a:solidFill>
              </a:rPr>
              <a:t>song</a:t>
            </a:r>
            <a:r>
              <a:rPr lang="zh-CN" altLang="en-US" sz="2000" dirty="0" smtClean="0">
                <a:solidFill>
                  <a:srgbClr val="FF0000"/>
                </a:solidFill>
              </a:rPr>
              <a:t> </a:t>
            </a:r>
            <a:r>
              <a:rPr lang="zh-CN" altLang="en-US" sz="2000" dirty="0" smtClean="0"/>
              <a:t>进行修改，</a:t>
            </a:r>
            <a:r>
              <a:rPr lang="en-US" altLang="zh-CN" sz="2000" dirty="0" err="1" smtClean="0"/>
              <a:t>TuneFlow</a:t>
            </a:r>
            <a:r>
              <a:rPr lang="zh-CN" altLang="en-US" sz="2000" dirty="0"/>
              <a:t> </a:t>
            </a:r>
            <a:r>
              <a:rPr lang="zh-CN" altLang="en-US" sz="2000" dirty="0" smtClean="0"/>
              <a:t>便会自动应用改动。</a:t>
            </a:r>
            <a:endParaRPr lang="en-US" sz="2000" b="1"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27700" y="689811"/>
            <a:ext cx="6464300" cy="5798857"/>
          </a:xfrm>
          <a:prstGeom prst="rect">
            <a:avLst/>
          </a:prstGeom>
        </p:spPr>
      </p:pic>
      <p:sp>
        <p:nvSpPr>
          <p:cNvPr id="7" name="Rounded Rectangle 6"/>
          <p:cNvSpPr/>
          <p:nvPr/>
        </p:nvSpPr>
        <p:spPr>
          <a:xfrm>
            <a:off x="6570133" y="4944537"/>
            <a:ext cx="4402667" cy="733778"/>
          </a:xfrm>
          <a:prstGeom prst="roundRect">
            <a:avLst/>
          </a:prstGeom>
          <a:noFill/>
          <a:ln w="22225">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9" name="TextBox 8"/>
          <p:cNvSpPr txBox="1"/>
          <p:nvPr/>
        </p:nvSpPr>
        <p:spPr>
          <a:xfrm>
            <a:off x="5325879" y="6488668"/>
            <a:ext cx="6707414" cy="369332"/>
          </a:xfrm>
          <a:prstGeom prst="rect">
            <a:avLst/>
          </a:prstGeom>
          <a:noFill/>
        </p:spPr>
        <p:txBody>
          <a:bodyPr wrap="none" rtlCol="0">
            <a:spAutoFit/>
          </a:bodyPr>
          <a:lstStyle/>
          <a:p>
            <a:r>
              <a:rPr lang="en-US" dirty="0">
                <a:hlinkClick r:id="rId4"/>
              </a:rPr>
              <a:t>https://</a:t>
            </a:r>
            <a:r>
              <a:rPr lang="en-US" dirty="0" smtClean="0">
                <a:hlinkClick r:id="rId4"/>
              </a:rPr>
              <a:t>help.tuneflow.com/zh/developer/getting-started-python.html</a:t>
            </a:r>
            <a:endParaRPr lang="en-US" dirty="0" smtClean="0"/>
          </a:p>
        </p:txBody>
      </p:sp>
      <p:sp>
        <p:nvSpPr>
          <p:cNvPr id="2" name="Slide Number Placeholder 1"/>
          <p:cNvSpPr>
            <a:spLocks noGrp="1"/>
          </p:cNvSpPr>
          <p:nvPr>
            <p:ph type="sldNum" sz="quarter" idx="12"/>
          </p:nvPr>
        </p:nvSpPr>
        <p:spPr/>
        <p:txBody>
          <a:bodyPr/>
          <a:lstStyle/>
          <a:p>
            <a:fld id="{85FBCCAD-58AF-4246-9D6F-2B7747285975}" type="slidenum">
              <a:rPr lang="en-US" smtClean="0"/>
              <a:t>23</a:t>
            </a:fld>
            <a:endParaRPr lang="en-US"/>
          </a:p>
        </p:txBody>
      </p:sp>
    </p:spTree>
    <p:extLst>
      <p:ext uri="{BB962C8B-B14F-4D97-AF65-F5344CB8AC3E}">
        <p14:creationId xmlns:p14="http://schemas.microsoft.com/office/powerpoint/2010/main" val="1548896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9" name="TextBox 8"/>
          <p:cNvSpPr txBox="1"/>
          <p:nvPr/>
        </p:nvSpPr>
        <p:spPr>
          <a:xfrm>
            <a:off x="6330590" y="6488668"/>
            <a:ext cx="5753755"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help.tuneflow.com/zh/developer/data-models.html</a:t>
            </a:r>
            <a:endParaRPr lang="en-US" dirty="0" smtClean="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23158" y="153986"/>
            <a:ext cx="7124020" cy="6334682"/>
          </a:xfrm>
          <a:prstGeom prst="rect">
            <a:avLst/>
          </a:prstGeom>
          <a:effectLst>
            <a:outerShdw blurRad="50800" dist="50800" dir="5400000" algn="ctr" rotWithShape="0">
              <a:srgbClr val="000000">
                <a:alpha val="43137"/>
              </a:srgbClr>
            </a:outerShdw>
            <a:softEdge rad="25400"/>
          </a:effectLst>
        </p:spPr>
      </p:pic>
      <p:sp>
        <p:nvSpPr>
          <p:cNvPr id="11" name="Title 3"/>
          <p:cNvSpPr>
            <a:spLocks noGrp="1"/>
          </p:cNvSpPr>
          <p:nvPr>
            <p:ph type="title"/>
          </p:nvPr>
        </p:nvSpPr>
        <p:spPr>
          <a:xfrm>
            <a:off x="838200" y="365125"/>
            <a:ext cx="3666067" cy="1325563"/>
          </a:xfrm>
        </p:spPr>
        <p:txBody>
          <a:bodyPr>
            <a:normAutofit/>
          </a:bodyPr>
          <a:lstStyle/>
          <a:p>
            <a:r>
              <a:rPr lang="en-US" altLang="zh-CN" sz="4000" b="1" dirty="0" smtClean="0">
                <a:latin typeface="DengXian" charset="-122"/>
                <a:ea typeface="DengXian" charset="-122"/>
                <a:cs typeface="DengXian" charset="-122"/>
              </a:rPr>
              <a:t>Song</a:t>
            </a:r>
            <a:r>
              <a:rPr lang="zh-CN" altLang="en-US" sz="4000" b="1" dirty="0" smtClean="0">
                <a:latin typeface="DengXian" charset="-122"/>
                <a:ea typeface="DengXian" charset="-122"/>
                <a:cs typeface="DengXian" charset="-122"/>
              </a:rPr>
              <a:t>数据类型</a:t>
            </a:r>
            <a:endParaRPr lang="en-US" sz="4000" b="1" dirty="0">
              <a:latin typeface="DengXian" charset="-122"/>
              <a:ea typeface="DengXian" charset="-122"/>
              <a:cs typeface="DengXian" charset="-122"/>
            </a:endParaRPr>
          </a:p>
        </p:txBody>
      </p:sp>
      <p:sp>
        <p:nvSpPr>
          <p:cNvPr id="3" name="Slide Number Placeholder 2"/>
          <p:cNvSpPr>
            <a:spLocks noGrp="1"/>
          </p:cNvSpPr>
          <p:nvPr>
            <p:ph type="sldNum" sz="quarter" idx="12"/>
          </p:nvPr>
        </p:nvSpPr>
        <p:spPr/>
        <p:txBody>
          <a:bodyPr/>
          <a:lstStyle/>
          <a:p>
            <a:fld id="{85FBCCAD-58AF-4246-9D6F-2B7747285975}" type="slidenum">
              <a:rPr lang="en-US" smtClean="0"/>
              <a:t>24</a:t>
            </a:fld>
            <a:endParaRPr lang="en-US"/>
          </a:p>
        </p:txBody>
      </p:sp>
    </p:spTree>
    <p:extLst>
      <p:ext uri="{BB962C8B-B14F-4D97-AF65-F5344CB8AC3E}">
        <p14:creationId xmlns:p14="http://schemas.microsoft.com/office/powerpoint/2010/main" val="87742251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altLang="zh-CN" sz="4000" b="1" dirty="0" smtClean="0">
                <a:latin typeface="DengXian" charset="-122"/>
                <a:ea typeface="DengXian" charset="-122"/>
                <a:cs typeface="DengXian" charset="-122"/>
              </a:rPr>
              <a:t>run</a:t>
            </a:r>
            <a:r>
              <a:rPr lang="en-US" sz="4000" b="1" dirty="0" smtClean="0">
                <a:latin typeface="DengXian" charset="-122"/>
                <a:ea typeface="DengXian" charset="-122"/>
                <a:cs typeface="DengXian" charset="-122"/>
              </a:rPr>
              <a:t>( )</a:t>
            </a:r>
            <a:endParaRPr lang="en-US" sz="4000" b="1" dirty="0">
              <a:latin typeface="DengXian" charset="-122"/>
              <a:ea typeface="DengXian" charset="-122"/>
              <a:cs typeface="DengXian" charset="-122"/>
            </a:endParaRPr>
          </a:p>
        </p:txBody>
      </p:sp>
      <p:sp>
        <p:nvSpPr>
          <p:cNvPr id="5" name="TextBox 4"/>
          <p:cNvSpPr txBox="1"/>
          <p:nvPr/>
        </p:nvSpPr>
        <p:spPr>
          <a:xfrm>
            <a:off x="838199" y="2043290"/>
            <a:ext cx="4253089" cy="1323439"/>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zh-CN" altLang="en-US" sz="2000" dirty="0" smtClean="0"/>
              <a:t>第一步，从</a:t>
            </a:r>
            <a:r>
              <a:rPr lang="en-US" altLang="zh-CN" sz="2000" dirty="0" err="1" smtClean="0"/>
              <a:t>params</a:t>
            </a:r>
            <a:r>
              <a:rPr lang="zh-CN" altLang="en-US" sz="2000" dirty="0" smtClean="0"/>
              <a:t>中获取当前选中音频片段的音频数据。</a:t>
            </a:r>
            <a:endParaRPr lang="en-US" altLang="zh-CN" sz="2000" dirty="0" smtClean="0"/>
          </a:p>
          <a:p>
            <a:pPr algn="just"/>
            <a:endParaRPr lang="en-US" sz="2000" dirty="0"/>
          </a:p>
          <a:p>
            <a:pPr algn="just"/>
            <a:r>
              <a:rPr lang="zh-CN" altLang="en-US" sz="2000" dirty="0" smtClean="0"/>
              <a:t>该数据来自于</a:t>
            </a:r>
            <a:r>
              <a:rPr lang="en-US" altLang="zh-CN" sz="2000" dirty="0" err="1" smtClean="0"/>
              <a:t>param</a:t>
            </a:r>
            <a:r>
              <a:rPr lang="en-US" altLang="zh-CN" sz="2000" dirty="0" smtClean="0"/>
              <a:t>( )</a:t>
            </a:r>
            <a:r>
              <a:rPr lang="zh-CN" altLang="en-US" sz="2000" dirty="0" smtClean="0"/>
              <a:t>的返回值。</a:t>
            </a:r>
            <a:endParaRPr lang="en-US" sz="2000" dirty="0"/>
          </a:p>
        </p:txBody>
      </p:sp>
      <p:sp>
        <p:nvSpPr>
          <p:cNvPr id="9" name="TextBox 8"/>
          <p:cNvSpPr txBox="1"/>
          <p:nvPr/>
        </p:nvSpPr>
        <p:spPr>
          <a:xfrm>
            <a:off x="4032888" y="6488668"/>
            <a:ext cx="8102667" cy="369332"/>
          </a:xfrm>
          <a:prstGeom prst="rect">
            <a:avLst/>
          </a:prstGeom>
          <a:noFill/>
        </p:spPr>
        <p:txBody>
          <a:bodyPr wrap="none" rtlCol="0">
            <a:spAutoFit/>
          </a:bodyPr>
          <a:lstStyle/>
          <a:p>
            <a:r>
              <a:rPr lang="en-US" dirty="0">
                <a:hlinkClick r:id="rId3"/>
              </a:rPr>
              <a:t>https://</a:t>
            </a:r>
            <a:r>
              <a:rPr lang="en-US" dirty="0" smtClean="0">
                <a:hlinkClick r:id="rId3"/>
              </a:rPr>
              <a:t>github.com/likelian/tuneflow-plugin-demo/blob/main/Reverse/src/plugin.py</a:t>
            </a:r>
            <a:endParaRPr lang="en-US"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84445" y="-105643"/>
            <a:ext cx="8545794" cy="6858000"/>
          </a:xfrm>
          <a:prstGeom prst="rect">
            <a:avLst/>
          </a:prstGeom>
        </p:spPr>
      </p:pic>
      <p:sp>
        <p:nvSpPr>
          <p:cNvPr id="2" name="Slide Number Placeholder 1"/>
          <p:cNvSpPr>
            <a:spLocks noGrp="1"/>
          </p:cNvSpPr>
          <p:nvPr>
            <p:ph type="sldNum" sz="quarter" idx="12"/>
          </p:nvPr>
        </p:nvSpPr>
        <p:spPr/>
        <p:txBody>
          <a:bodyPr/>
          <a:lstStyle/>
          <a:p>
            <a:fld id="{85FBCCAD-58AF-4246-9D6F-2B7747285975}" type="slidenum">
              <a:rPr lang="en-US" smtClean="0"/>
              <a:t>25</a:t>
            </a:fld>
            <a:endParaRPr lang="en-US"/>
          </a:p>
        </p:txBody>
      </p:sp>
    </p:spTree>
    <p:extLst>
      <p:ext uri="{BB962C8B-B14F-4D97-AF65-F5344CB8AC3E}">
        <p14:creationId xmlns:p14="http://schemas.microsoft.com/office/powerpoint/2010/main" val="208652802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altLang="zh-CN" sz="4000" b="1" dirty="0" smtClean="0">
                <a:latin typeface="DengXian" charset="-122"/>
                <a:ea typeface="DengXian" charset="-122"/>
                <a:cs typeface="DengXian" charset="-122"/>
              </a:rPr>
              <a:t>run</a:t>
            </a:r>
            <a:r>
              <a:rPr lang="en-US" sz="4000" b="1" dirty="0" smtClean="0">
                <a:latin typeface="DengXian" charset="-122"/>
                <a:ea typeface="DengXian" charset="-122"/>
                <a:cs typeface="DengXian" charset="-122"/>
              </a:rPr>
              <a:t>( )</a:t>
            </a:r>
            <a:endParaRPr lang="en-US" sz="4000" b="1" dirty="0">
              <a:latin typeface="DengXian" charset="-122"/>
              <a:ea typeface="DengXian" charset="-122"/>
              <a:cs typeface="DengXian" charset="-122"/>
            </a:endParaRPr>
          </a:p>
        </p:txBody>
      </p:sp>
      <p:sp>
        <p:nvSpPr>
          <p:cNvPr id="5" name="TextBox 4"/>
          <p:cNvSpPr txBox="1"/>
          <p:nvPr/>
        </p:nvSpPr>
        <p:spPr>
          <a:xfrm>
            <a:off x="838199" y="2043290"/>
            <a:ext cx="4253089" cy="400110"/>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zh-CN" altLang="en-US" sz="2000" dirty="0" smtClean="0"/>
              <a:t>第二步，获取轨道信息和片段信息。</a:t>
            </a:r>
            <a:endParaRPr lang="en-US" sz="2000" dirty="0"/>
          </a:p>
        </p:txBody>
      </p:sp>
      <p:sp>
        <p:nvSpPr>
          <p:cNvPr id="9" name="TextBox 8"/>
          <p:cNvSpPr txBox="1"/>
          <p:nvPr/>
        </p:nvSpPr>
        <p:spPr>
          <a:xfrm>
            <a:off x="4032888" y="6488668"/>
            <a:ext cx="8102667" cy="369332"/>
          </a:xfrm>
          <a:prstGeom prst="rect">
            <a:avLst/>
          </a:prstGeom>
          <a:noFill/>
        </p:spPr>
        <p:txBody>
          <a:bodyPr wrap="none" rtlCol="0">
            <a:spAutoFit/>
          </a:bodyPr>
          <a:lstStyle/>
          <a:p>
            <a:r>
              <a:rPr lang="en-US" dirty="0">
                <a:hlinkClick r:id="rId3"/>
              </a:rPr>
              <a:t>https://</a:t>
            </a:r>
            <a:r>
              <a:rPr lang="en-US" dirty="0" smtClean="0">
                <a:hlinkClick r:id="rId3"/>
              </a:rPr>
              <a:t>github.com/likelian/tuneflow-plugin-demo/blob/main/Reverse/src/plugin.py</a:t>
            </a:r>
            <a:endParaRPr lang="en-US" dirty="0" smtClean="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04265" y="-270934"/>
            <a:ext cx="8515728" cy="6858000"/>
          </a:xfrm>
          <a:prstGeom prst="rect">
            <a:avLst/>
          </a:prstGeom>
        </p:spPr>
      </p:pic>
      <p:sp>
        <p:nvSpPr>
          <p:cNvPr id="2" name="Slide Number Placeholder 1"/>
          <p:cNvSpPr>
            <a:spLocks noGrp="1"/>
          </p:cNvSpPr>
          <p:nvPr>
            <p:ph type="sldNum" sz="quarter" idx="12"/>
          </p:nvPr>
        </p:nvSpPr>
        <p:spPr/>
        <p:txBody>
          <a:bodyPr/>
          <a:lstStyle/>
          <a:p>
            <a:fld id="{85FBCCAD-58AF-4246-9D6F-2B7747285975}" type="slidenum">
              <a:rPr lang="en-US" smtClean="0"/>
              <a:t>26</a:t>
            </a:fld>
            <a:endParaRPr lang="en-US"/>
          </a:p>
        </p:txBody>
      </p:sp>
    </p:spTree>
    <p:extLst>
      <p:ext uri="{BB962C8B-B14F-4D97-AF65-F5344CB8AC3E}">
        <p14:creationId xmlns:p14="http://schemas.microsoft.com/office/powerpoint/2010/main" val="12303540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altLang="zh-CN" sz="4000" b="1" dirty="0" smtClean="0">
                <a:latin typeface="DengXian" charset="-122"/>
                <a:ea typeface="DengXian" charset="-122"/>
                <a:cs typeface="DengXian" charset="-122"/>
              </a:rPr>
              <a:t>run</a:t>
            </a:r>
            <a:r>
              <a:rPr lang="en-US" sz="4000" b="1" dirty="0" smtClean="0">
                <a:latin typeface="DengXian" charset="-122"/>
                <a:ea typeface="DengXian" charset="-122"/>
                <a:cs typeface="DengXian" charset="-122"/>
              </a:rPr>
              <a:t>( )</a:t>
            </a:r>
            <a:endParaRPr lang="en-US" sz="4000" b="1" dirty="0">
              <a:latin typeface="DengXian" charset="-122"/>
              <a:ea typeface="DengXian" charset="-122"/>
              <a:cs typeface="DengXian" charset="-122"/>
            </a:endParaRPr>
          </a:p>
        </p:txBody>
      </p:sp>
      <p:sp>
        <p:nvSpPr>
          <p:cNvPr id="5" name="TextBox 4"/>
          <p:cNvSpPr txBox="1"/>
          <p:nvPr/>
        </p:nvSpPr>
        <p:spPr>
          <a:xfrm>
            <a:off x="838199" y="2043290"/>
            <a:ext cx="4253089" cy="1323439"/>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zh-CN" altLang="en-US" sz="2000" dirty="0" smtClean="0"/>
              <a:t>第三步，将二进制的音频数据转化成</a:t>
            </a:r>
            <a:r>
              <a:rPr lang="en-US" altLang="zh-CN" sz="2000" dirty="0" err="1" smtClean="0"/>
              <a:t>numpy</a:t>
            </a:r>
            <a:r>
              <a:rPr lang="zh-CN" altLang="en-US" sz="2000" dirty="0" smtClean="0"/>
              <a:t> </a:t>
            </a:r>
            <a:r>
              <a:rPr lang="en-US" altLang="zh-CN" sz="2000" dirty="0" smtClean="0"/>
              <a:t>array</a:t>
            </a:r>
            <a:r>
              <a:rPr lang="zh-CN" altLang="en-US" sz="2000" dirty="0" smtClean="0"/>
              <a:t>。前后顺序颠倒后，再将新的</a:t>
            </a:r>
            <a:r>
              <a:rPr lang="en-US" altLang="zh-CN" sz="2000" dirty="0" err="1" smtClean="0"/>
              <a:t>numpy</a:t>
            </a:r>
            <a:r>
              <a:rPr lang="zh-CN" altLang="en-US" sz="2000" dirty="0" smtClean="0"/>
              <a:t> </a:t>
            </a:r>
            <a:r>
              <a:rPr lang="en-US" altLang="zh-CN" sz="2000" dirty="0" smtClean="0"/>
              <a:t>array</a:t>
            </a:r>
            <a:r>
              <a:rPr lang="zh-CN" altLang="en-US" sz="2000" dirty="0" smtClean="0"/>
              <a:t>记录成二进制音频格式。</a:t>
            </a:r>
            <a:endParaRPr lang="en-US" sz="2000" dirty="0"/>
          </a:p>
        </p:txBody>
      </p:sp>
      <p:sp>
        <p:nvSpPr>
          <p:cNvPr id="9" name="TextBox 8"/>
          <p:cNvSpPr txBox="1"/>
          <p:nvPr/>
        </p:nvSpPr>
        <p:spPr>
          <a:xfrm>
            <a:off x="4032888" y="6488668"/>
            <a:ext cx="8102667" cy="369332"/>
          </a:xfrm>
          <a:prstGeom prst="rect">
            <a:avLst/>
          </a:prstGeom>
          <a:noFill/>
        </p:spPr>
        <p:txBody>
          <a:bodyPr wrap="none" rtlCol="0">
            <a:spAutoFit/>
          </a:bodyPr>
          <a:lstStyle/>
          <a:p>
            <a:r>
              <a:rPr lang="en-US" dirty="0">
                <a:hlinkClick r:id="rId3"/>
              </a:rPr>
              <a:t>https://</a:t>
            </a:r>
            <a:r>
              <a:rPr lang="en-US" dirty="0" smtClean="0">
                <a:hlinkClick r:id="rId3"/>
              </a:rPr>
              <a:t>github.com/likelian/tuneflow-plugin-demo/blob/main/Reverse/src/plugin.py</a:t>
            </a:r>
            <a:endParaRPr lang="en-US" dirty="0" smtClean="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81223" y="158046"/>
            <a:ext cx="7464490" cy="6858000"/>
          </a:xfrm>
          <a:prstGeom prst="rect">
            <a:avLst/>
          </a:prstGeom>
        </p:spPr>
      </p:pic>
      <p:sp>
        <p:nvSpPr>
          <p:cNvPr id="3" name="Slide Number Placeholder 2"/>
          <p:cNvSpPr>
            <a:spLocks noGrp="1"/>
          </p:cNvSpPr>
          <p:nvPr>
            <p:ph type="sldNum" sz="quarter" idx="12"/>
          </p:nvPr>
        </p:nvSpPr>
        <p:spPr/>
        <p:txBody>
          <a:bodyPr/>
          <a:lstStyle/>
          <a:p>
            <a:fld id="{85FBCCAD-58AF-4246-9D6F-2B7747285975}" type="slidenum">
              <a:rPr lang="en-US" smtClean="0"/>
              <a:t>27</a:t>
            </a:fld>
            <a:endParaRPr lang="en-US"/>
          </a:p>
        </p:txBody>
      </p:sp>
    </p:spTree>
    <p:extLst>
      <p:ext uri="{BB962C8B-B14F-4D97-AF65-F5344CB8AC3E}">
        <p14:creationId xmlns:p14="http://schemas.microsoft.com/office/powerpoint/2010/main" val="1024519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altLang="zh-CN" sz="4000" b="1" dirty="0" smtClean="0">
                <a:latin typeface="DengXian" charset="-122"/>
                <a:ea typeface="DengXian" charset="-122"/>
                <a:cs typeface="DengXian" charset="-122"/>
              </a:rPr>
              <a:t>run</a:t>
            </a:r>
            <a:r>
              <a:rPr lang="en-US" sz="4000" b="1" dirty="0" smtClean="0">
                <a:latin typeface="DengXian" charset="-122"/>
                <a:ea typeface="DengXian" charset="-122"/>
                <a:cs typeface="DengXian" charset="-122"/>
              </a:rPr>
              <a:t>( )</a:t>
            </a:r>
            <a:endParaRPr lang="en-US" sz="4000" b="1" dirty="0">
              <a:latin typeface="DengXian" charset="-122"/>
              <a:ea typeface="DengXian" charset="-122"/>
              <a:cs typeface="DengXian" charset="-122"/>
            </a:endParaRPr>
          </a:p>
        </p:txBody>
      </p:sp>
      <p:sp>
        <p:nvSpPr>
          <p:cNvPr id="5" name="TextBox 4"/>
          <p:cNvSpPr txBox="1"/>
          <p:nvPr/>
        </p:nvSpPr>
        <p:spPr>
          <a:xfrm>
            <a:off x="838199" y="2043290"/>
            <a:ext cx="4253089" cy="707886"/>
          </a:xfrm>
          <a:prstGeom prst="rect">
            <a:avLst/>
          </a:prstGeom>
          <a:solidFill>
            <a:schemeClr val="accent1">
              <a:lumMod val="40000"/>
              <a:lumOff val="60000"/>
              <a:alpha val="8000"/>
            </a:schemeClr>
          </a:solidFill>
          <a:ln w="25400">
            <a:noFill/>
            <a:bevel/>
          </a:ln>
          <a:effectLst>
            <a:glow>
              <a:schemeClr val="accent1"/>
            </a:glow>
            <a:outerShdw blurRad="63500" sx="101000" sy="101000" algn="ctr" rotWithShape="0">
              <a:prstClr val="black">
                <a:alpha val="40000"/>
              </a:prstClr>
            </a:outerShdw>
            <a:softEdge rad="12700"/>
          </a:effectLst>
        </p:spPr>
        <p:txBody>
          <a:bodyPr wrap="square" rtlCol="0">
            <a:spAutoFit/>
          </a:bodyPr>
          <a:lstStyle/>
          <a:p>
            <a:pPr algn="just"/>
            <a:r>
              <a:rPr lang="zh-CN" altLang="en-US" sz="2000" dirty="0" smtClean="0"/>
              <a:t>最后一步，将新的音频数据写入一条新建的轨道当中。</a:t>
            </a:r>
            <a:endParaRPr lang="en-US" sz="2000" dirty="0"/>
          </a:p>
        </p:txBody>
      </p:sp>
      <p:sp>
        <p:nvSpPr>
          <p:cNvPr id="9" name="TextBox 8"/>
          <p:cNvSpPr txBox="1"/>
          <p:nvPr/>
        </p:nvSpPr>
        <p:spPr>
          <a:xfrm>
            <a:off x="4032888" y="6488668"/>
            <a:ext cx="8102667" cy="369332"/>
          </a:xfrm>
          <a:prstGeom prst="rect">
            <a:avLst/>
          </a:prstGeom>
          <a:noFill/>
        </p:spPr>
        <p:txBody>
          <a:bodyPr wrap="none" rtlCol="0">
            <a:spAutoFit/>
          </a:bodyPr>
          <a:lstStyle/>
          <a:p>
            <a:r>
              <a:rPr lang="en-US" dirty="0">
                <a:hlinkClick r:id="rId3"/>
              </a:rPr>
              <a:t>https://</a:t>
            </a:r>
            <a:r>
              <a:rPr lang="en-US" dirty="0" smtClean="0">
                <a:hlinkClick r:id="rId3"/>
              </a:rPr>
              <a:t>github.com/likelian/tuneflow-plugin-demo/blob/main/Reverse/src/plugin.py</a:t>
            </a:r>
            <a:endParaRPr lang="en-US" dirty="0" smtClean="0"/>
          </a:p>
        </p:txBody>
      </p:sp>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24400" y="282223"/>
            <a:ext cx="7803034" cy="6858000"/>
          </a:xfrm>
          <a:prstGeom prst="rect">
            <a:avLst/>
          </a:prstGeom>
        </p:spPr>
      </p:pic>
      <p:sp>
        <p:nvSpPr>
          <p:cNvPr id="2" name="Slide Number Placeholder 1"/>
          <p:cNvSpPr>
            <a:spLocks noGrp="1"/>
          </p:cNvSpPr>
          <p:nvPr>
            <p:ph type="sldNum" sz="quarter" idx="12"/>
          </p:nvPr>
        </p:nvSpPr>
        <p:spPr/>
        <p:txBody>
          <a:bodyPr/>
          <a:lstStyle/>
          <a:p>
            <a:fld id="{85FBCCAD-58AF-4246-9D6F-2B7747285975}" type="slidenum">
              <a:rPr lang="en-US" smtClean="0"/>
              <a:t>28</a:t>
            </a:fld>
            <a:endParaRPr lang="en-US"/>
          </a:p>
        </p:txBody>
      </p:sp>
    </p:spTree>
    <p:extLst>
      <p:ext uri="{BB962C8B-B14F-4D97-AF65-F5344CB8AC3E}">
        <p14:creationId xmlns:p14="http://schemas.microsoft.com/office/powerpoint/2010/main" val="199078585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1" name="Title 3"/>
          <p:cNvSpPr>
            <a:spLocks noGrp="1"/>
          </p:cNvSpPr>
          <p:nvPr>
            <p:ph type="title"/>
          </p:nvPr>
        </p:nvSpPr>
        <p:spPr>
          <a:xfrm>
            <a:off x="838200" y="365125"/>
            <a:ext cx="4727222" cy="1325563"/>
          </a:xfrm>
        </p:spPr>
        <p:txBody>
          <a:bodyPr>
            <a:normAutofit/>
          </a:bodyPr>
          <a:lstStyle/>
          <a:p>
            <a:r>
              <a:rPr lang="en-US" sz="4000" b="1" dirty="0" err="1" smtClean="0">
                <a:latin typeface="DengXian" charset="-122"/>
                <a:ea typeface="DengXian" charset="-122"/>
                <a:cs typeface="DengXian" charset="-122"/>
              </a:rPr>
              <a:t>debug.py</a:t>
            </a:r>
            <a:endParaRPr lang="en-US" sz="4000" b="1" dirty="0">
              <a:latin typeface="DengXian" charset="-122"/>
              <a:ea typeface="DengXian" charset="-122"/>
              <a:cs typeface="DengXian" charset="-122"/>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7601" y="1421081"/>
            <a:ext cx="9607138" cy="312072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1307" y="3372257"/>
            <a:ext cx="10019727" cy="2917509"/>
          </a:xfrm>
          <a:prstGeom prst="rect">
            <a:avLst/>
          </a:prstGeom>
        </p:spPr>
      </p:pic>
      <p:sp>
        <p:nvSpPr>
          <p:cNvPr id="7" name="TextBox 6"/>
          <p:cNvSpPr txBox="1"/>
          <p:nvPr/>
        </p:nvSpPr>
        <p:spPr>
          <a:xfrm>
            <a:off x="6303400" y="6488668"/>
            <a:ext cx="5888600" cy="369332"/>
          </a:xfrm>
          <a:prstGeom prst="rect">
            <a:avLst/>
          </a:prstGeom>
          <a:noFill/>
        </p:spPr>
        <p:txBody>
          <a:bodyPr wrap="none" rtlCol="0">
            <a:spAutoFit/>
          </a:bodyPr>
          <a:lstStyle/>
          <a:p>
            <a:r>
              <a:rPr lang="en-US" dirty="0">
                <a:hlinkClick r:id="rId5"/>
              </a:rPr>
              <a:t>https://</a:t>
            </a:r>
            <a:r>
              <a:rPr lang="en-US" dirty="0" smtClean="0">
                <a:hlinkClick r:id="rId5"/>
              </a:rPr>
              <a:t>help.tuneflow.com/zh/developer/devkit-python.html</a:t>
            </a:r>
            <a:endParaRPr lang="en-US" dirty="0" smtClean="0"/>
          </a:p>
        </p:txBody>
      </p:sp>
      <p:sp>
        <p:nvSpPr>
          <p:cNvPr id="2" name="Slide Number Placeholder 1"/>
          <p:cNvSpPr>
            <a:spLocks noGrp="1"/>
          </p:cNvSpPr>
          <p:nvPr>
            <p:ph type="sldNum" sz="quarter" idx="12"/>
          </p:nvPr>
        </p:nvSpPr>
        <p:spPr/>
        <p:txBody>
          <a:bodyPr/>
          <a:lstStyle/>
          <a:p>
            <a:fld id="{85FBCCAD-58AF-4246-9D6F-2B7747285975}" type="slidenum">
              <a:rPr lang="en-US" smtClean="0"/>
              <a:t>29</a:t>
            </a:fld>
            <a:endParaRPr lang="en-US"/>
          </a:p>
        </p:txBody>
      </p:sp>
    </p:spTree>
    <p:extLst>
      <p:ext uri="{BB962C8B-B14F-4D97-AF65-F5344CB8AC3E}">
        <p14:creationId xmlns:p14="http://schemas.microsoft.com/office/powerpoint/2010/main" val="9142842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70000"/>
            <a:lum/>
          </a:blip>
          <a:srcRect/>
          <a:tile tx="0" ty="0" sx="100000" sy="100000" flip="xy" algn="tl"/>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alphaModFix amt="71000"/>
            <a:extLst>
              <a:ext uri="{28A0092B-C50C-407E-A947-70E740481C1C}">
                <a14:useLocalDpi xmlns:a14="http://schemas.microsoft.com/office/drawing/2010/main" val="0"/>
              </a:ext>
            </a:extLst>
          </a:blip>
          <a:stretch>
            <a:fillRect/>
          </a:stretch>
        </p:blipFill>
        <p:spPr>
          <a:xfrm>
            <a:off x="6579477" y="2086249"/>
            <a:ext cx="6227860" cy="7008418"/>
          </a:xfrm>
          <a:prstGeom prst="rect">
            <a:avLst/>
          </a:prstGeom>
          <a:effectLst>
            <a:glow>
              <a:schemeClr val="accent1"/>
            </a:glow>
            <a:outerShdw blurRad="50800" dist="76200" dir="10800000" algn="r" rotWithShape="0">
              <a:prstClr val="black">
                <a:alpha val="40000"/>
              </a:prstClr>
            </a:outerShdw>
            <a:softEdge rad="38100"/>
          </a:effectLst>
        </p:spPr>
      </p:pic>
      <p:sp>
        <p:nvSpPr>
          <p:cNvPr id="10" name="Title 3"/>
          <p:cNvSpPr>
            <a:spLocks noGrp="1"/>
          </p:cNvSpPr>
          <p:nvPr>
            <p:ph type="title"/>
          </p:nvPr>
        </p:nvSpPr>
        <p:spPr>
          <a:xfrm>
            <a:off x="839788" y="63056"/>
            <a:ext cx="3932237" cy="1600200"/>
          </a:xfrm>
        </p:spPr>
        <p:txBody>
          <a:bodyPr>
            <a:normAutofit/>
          </a:bodyPr>
          <a:lstStyle/>
          <a:p>
            <a:r>
              <a:rPr lang="zh-CN" altLang="en-US" sz="4000" b="1" dirty="0" smtClean="0"/>
              <a:t>     </a:t>
            </a:r>
            <a:r>
              <a:rPr lang="en-US" sz="4400" b="1" dirty="0"/>
              <a:t>TuneFlow</a:t>
            </a:r>
            <a:endParaRPr lang="en-US" sz="3600" b="1" dirty="0"/>
          </a:p>
        </p:txBody>
      </p:sp>
      <p:sp>
        <p:nvSpPr>
          <p:cNvPr id="11" name="Text Placeholder 5"/>
          <p:cNvSpPr>
            <a:spLocks noGrp="1"/>
          </p:cNvSpPr>
          <p:nvPr>
            <p:ph type="body" sz="half" idx="2"/>
          </p:nvPr>
        </p:nvSpPr>
        <p:spPr>
          <a:xfrm>
            <a:off x="839787" y="1663256"/>
            <a:ext cx="4572471" cy="3811588"/>
          </a:xfrm>
        </p:spPr>
        <p:txBody>
          <a:bodyPr>
            <a:noAutofit/>
          </a:bodyPr>
          <a:lstStyle/>
          <a:p>
            <a:endParaRPr lang="en-US" altLang="zh-CN" sz="2400" dirty="0" smtClean="0"/>
          </a:p>
          <a:p>
            <a:r>
              <a:rPr lang="zh-CN" altLang="en-US" sz="2400" dirty="0" smtClean="0"/>
              <a:t>作为新</a:t>
            </a:r>
            <a:r>
              <a:rPr lang="zh-CN" altLang="en-US" sz="2400" dirty="0"/>
              <a:t>一</a:t>
            </a:r>
            <a:r>
              <a:rPr lang="zh-CN" altLang="en-US" sz="2400" dirty="0" smtClean="0"/>
              <a:t>代</a:t>
            </a:r>
            <a:r>
              <a:rPr lang="en-US" altLang="zh-CN" sz="2400" dirty="0" smtClean="0"/>
              <a:t>AI</a:t>
            </a:r>
            <a:r>
              <a:rPr lang="zh-CN" altLang="en-US" sz="2400" dirty="0" smtClean="0"/>
              <a:t>助力</a:t>
            </a:r>
            <a:r>
              <a:rPr lang="zh-CN" altLang="en-US" sz="2400" dirty="0"/>
              <a:t>的音乐制作工具</a:t>
            </a:r>
            <a:r>
              <a:rPr lang="zh-CN" altLang="en-US" sz="2400" dirty="0" smtClean="0"/>
              <a:t>，</a:t>
            </a:r>
            <a:r>
              <a:rPr lang="en-US" altLang="zh-CN" sz="2400" dirty="0" smtClean="0"/>
              <a:t>TuneFlow</a:t>
            </a:r>
            <a:r>
              <a:rPr lang="zh-CN" altLang="en-US" sz="2400" dirty="0" smtClean="0"/>
              <a:t>配备</a:t>
            </a:r>
            <a:r>
              <a:rPr lang="zh-CN" altLang="en-US" sz="2400" dirty="0"/>
              <a:t>了一整套强大的人工智能算法，</a:t>
            </a:r>
            <a:r>
              <a:rPr lang="zh-CN" altLang="en-US" sz="2400" dirty="0" smtClean="0"/>
              <a:t>覆盖完整</a:t>
            </a:r>
            <a:r>
              <a:rPr lang="zh-CN" altLang="en-US" sz="2400" dirty="0"/>
              <a:t>音乐制作流程</a:t>
            </a:r>
            <a:r>
              <a:rPr lang="zh-CN" altLang="en-US" sz="2400" dirty="0" smtClean="0"/>
              <a:t>。</a:t>
            </a:r>
            <a:endParaRPr lang="en-US" altLang="zh-CN" sz="2400" dirty="0" smtClean="0"/>
          </a:p>
          <a:p>
            <a:endParaRPr lang="zh-CN" altLang="en-US" sz="2400" dirty="0"/>
          </a:p>
          <a:p>
            <a:r>
              <a:rPr lang="zh-CN" altLang="en-US" sz="2400" dirty="0"/>
              <a:t>只需打开浏览器</a:t>
            </a:r>
            <a:r>
              <a:rPr lang="zh-CN" altLang="en-US" sz="2400" dirty="0" smtClean="0"/>
              <a:t>，用户就</a:t>
            </a:r>
            <a:r>
              <a:rPr lang="zh-CN" altLang="en-US" sz="2400" dirty="0"/>
              <a:t>可以</a:t>
            </a:r>
            <a:r>
              <a:rPr lang="zh-CN" altLang="en-US" sz="2400" dirty="0" smtClean="0"/>
              <a:t>通过</a:t>
            </a:r>
            <a:r>
              <a:rPr lang="en-US" altLang="zh-CN" sz="2400" dirty="0" smtClean="0"/>
              <a:t>TuneFlow</a:t>
            </a:r>
            <a:r>
              <a:rPr lang="zh-CN" altLang="en-US" sz="2400" dirty="0" smtClean="0"/>
              <a:t>网页版</a:t>
            </a:r>
            <a:r>
              <a:rPr lang="zh-CN" altLang="en-US" sz="2400" dirty="0"/>
              <a:t>完成高效的音乐写作。</a:t>
            </a:r>
            <a:endParaRPr lang="en-US" sz="2400" dirty="0"/>
          </a:p>
          <a:p>
            <a:endParaRPr lang="en-US" sz="2400" dirty="0"/>
          </a:p>
          <a:p>
            <a:r>
              <a:rPr lang="zh-CN" altLang="en-US" sz="2400" dirty="0" smtClean="0"/>
              <a:t>官方网站：</a:t>
            </a:r>
            <a:r>
              <a:rPr lang="en-US" altLang="zh-CN" sz="2400" dirty="0" smtClean="0">
                <a:hlinkClick r:id="rId4"/>
              </a:rPr>
              <a:t>www.TuneFlow.com</a:t>
            </a:r>
            <a:endParaRPr lang="en-US" altLang="zh-CN" sz="2400" dirty="0" smtClean="0"/>
          </a:p>
          <a:p>
            <a:endParaRPr lang="en-US" altLang="zh-CN" sz="2400" dirty="0" smtClean="0"/>
          </a:p>
          <a:p>
            <a:endParaRPr lang="en-US" sz="2400" dirty="0"/>
          </a:p>
        </p:txBody>
      </p:sp>
      <p:pic>
        <p:nvPicPr>
          <p:cNvPr id="13" name="Picture 1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39787" y="1017230"/>
            <a:ext cx="518160" cy="518160"/>
          </a:xfrm>
          <a:prstGeom prst="rect">
            <a:avLst/>
          </a:prstGeom>
        </p:spPr>
      </p:pic>
      <p:sp>
        <p:nvSpPr>
          <p:cNvPr id="2" name="Slide Number Placeholder 1"/>
          <p:cNvSpPr>
            <a:spLocks noGrp="1"/>
          </p:cNvSpPr>
          <p:nvPr>
            <p:ph type="sldNum" sz="quarter" idx="12"/>
          </p:nvPr>
        </p:nvSpPr>
        <p:spPr/>
        <p:txBody>
          <a:bodyPr/>
          <a:lstStyle/>
          <a:p>
            <a:fld id="{85FBCCAD-58AF-4246-9D6F-2B7747285975}" type="slidenum">
              <a:rPr lang="en-US" smtClean="0"/>
              <a:t>3</a:t>
            </a:fld>
            <a:endParaRPr lang="en-US"/>
          </a:p>
        </p:txBody>
      </p:sp>
    </p:spTree>
    <p:extLst>
      <p:ext uri="{BB962C8B-B14F-4D97-AF65-F5344CB8AC3E}">
        <p14:creationId xmlns:p14="http://schemas.microsoft.com/office/powerpoint/2010/main" val="205432572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1" name="Title 3"/>
          <p:cNvSpPr>
            <a:spLocks noGrp="1"/>
          </p:cNvSpPr>
          <p:nvPr>
            <p:ph type="title"/>
          </p:nvPr>
        </p:nvSpPr>
        <p:spPr>
          <a:xfrm>
            <a:off x="838200" y="365125"/>
            <a:ext cx="4727222" cy="1325563"/>
          </a:xfrm>
        </p:spPr>
        <p:txBody>
          <a:bodyPr>
            <a:normAutofit/>
          </a:bodyPr>
          <a:lstStyle/>
          <a:p>
            <a:r>
              <a:rPr lang="en-US" sz="4000" b="1" dirty="0" err="1" smtClean="0">
                <a:latin typeface="DengXian" charset="-122"/>
                <a:ea typeface="DengXian" charset="-122"/>
                <a:cs typeface="DengXian" charset="-122"/>
              </a:rPr>
              <a:t>debug.py</a:t>
            </a:r>
            <a:endParaRPr lang="en-US" sz="4000" b="1" dirty="0">
              <a:latin typeface="DengXian" charset="-122"/>
              <a:ea typeface="DengXian" charset="-122"/>
              <a:cs typeface="DengXian" charset="-122"/>
            </a:endParaRPr>
          </a:p>
        </p:txBody>
      </p:sp>
      <p:sp>
        <p:nvSpPr>
          <p:cNvPr id="7" name="TextBox 6"/>
          <p:cNvSpPr txBox="1"/>
          <p:nvPr/>
        </p:nvSpPr>
        <p:spPr>
          <a:xfrm>
            <a:off x="6303400" y="6488668"/>
            <a:ext cx="5888600" cy="369332"/>
          </a:xfrm>
          <a:prstGeom prst="rect">
            <a:avLst/>
          </a:prstGeom>
          <a:noFill/>
        </p:spPr>
        <p:txBody>
          <a:bodyPr wrap="none" rtlCol="0">
            <a:spAutoFit/>
          </a:bodyPr>
          <a:lstStyle/>
          <a:p>
            <a:r>
              <a:rPr lang="en-US" dirty="0">
                <a:hlinkClick r:id="rId3"/>
              </a:rPr>
              <a:t>https://</a:t>
            </a:r>
            <a:r>
              <a:rPr lang="en-US" dirty="0" smtClean="0">
                <a:hlinkClick r:id="rId3"/>
              </a:rPr>
              <a:t>help.tuneflow.com/zh/developer/devkit-python.html</a:t>
            </a:r>
            <a:endParaRPr lang="en-US" dirty="0" smtClean="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95313" y="1438954"/>
            <a:ext cx="8198555" cy="4925538"/>
          </a:xfrm>
          <a:prstGeom prst="rect">
            <a:avLst/>
          </a:prstGeom>
          <a:effectLst>
            <a:outerShdw blurRad="63500" dist="50800" dir="5400000" algn="ctr" rotWithShape="0">
              <a:srgbClr val="000000">
                <a:alpha val="43137"/>
              </a:srgbClr>
            </a:outerShdw>
          </a:effectLst>
        </p:spPr>
      </p:pic>
      <p:sp>
        <p:nvSpPr>
          <p:cNvPr id="3" name="Slide Number Placeholder 2"/>
          <p:cNvSpPr>
            <a:spLocks noGrp="1"/>
          </p:cNvSpPr>
          <p:nvPr>
            <p:ph type="sldNum" sz="quarter" idx="12"/>
          </p:nvPr>
        </p:nvSpPr>
        <p:spPr/>
        <p:txBody>
          <a:bodyPr/>
          <a:lstStyle/>
          <a:p>
            <a:fld id="{85FBCCAD-58AF-4246-9D6F-2B7747285975}" type="slidenum">
              <a:rPr lang="en-US" smtClean="0"/>
              <a:t>30</a:t>
            </a:fld>
            <a:endParaRPr lang="en-US"/>
          </a:p>
        </p:txBody>
      </p:sp>
    </p:spTree>
    <p:extLst>
      <p:ext uri="{BB962C8B-B14F-4D97-AF65-F5344CB8AC3E}">
        <p14:creationId xmlns:p14="http://schemas.microsoft.com/office/powerpoint/2010/main" val="151565308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66000"/>
            <a:lum/>
          </a:blip>
          <a:srcRect/>
          <a:tile tx="5207000" ty="1270000" sx="100000" sy="100000" flip="y" algn="ctr"/>
        </a:blipFill>
        <a:effectLst/>
      </p:bgPr>
    </p:bg>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37778" y="389430"/>
            <a:ext cx="4007555" cy="5638836"/>
          </a:xfrm>
          <a:prstGeom prst="rect">
            <a:avLst/>
          </a:prstGeom>
          <a:effectLst>
            <a:outerShdw dir="5400000" sx="1000" sy="1000" algn="ctr" rotWithShape="0">
              <a:srgbClr val="000000"/>
            </a:outerShdw>
            <a:softEdge rad="469900"/>
          </a:effectLst>
          <a:scene3d>
            <a:camera prst="orthographicFront"/>
            <a:lightRig rig="threePt" dir="t"/>
          </a:scene3d>
          <a:sp3d prstMaterial="matte"/>
        </p:spPr>
      </p:pic>
      <p:sp>
        <p:nvSpPr>
          <p:cNvPr id="5" name="Title 3"/>
          <p:cNvSpPr>
            <a:spLocks noGrp="1"/>
          </p:cNvSpPr>
          <p:nvPr>
            <p:ph type="title"/>
          </p:nvPr>
        </p:nvSpPr>
        <p:spPr>
          <a:xfrm>
            <a:off x="839787" y="555233"/>
            <a:ext cx="3932237" cy="1600200"/>
          </a:xfrm>
        </p:spPr>
        <p:txBody>
          <a:bodyPr>
            <a:normAutofit/>
          </a:bodyPr>
          <a:lstStyle/>
          <a:p>
            <a:r>
              <a:rPr lang="zh-CN" altLang="en-US" sz="4000" b="1" dirty="0" smtClean="0"/>
              <a:t>     </a:t>
            </a:r>
            <a:r>
              <a:rPr lang="en-US" sz="4400" b="1" dirty="0" err="1" smtClean="0"/>
              <a:t>TuneFlow</a:t>
            </a:r>
            <a:endParaRPr lang="en-US" sz="3600" b="1" dirty="0"/>
          </a:p>
        </p:txBody>
      </p:sp>
      <p:sp>
        <p:nvSpPr>
          <p:cNvPr id="6" name="Text Placeholder 5"/>
          <p:cNvSpPr txBox="1">
            <a:spLocks/>
          </p:cNvSpPr>
          <p:nvPr/>
        </p:nvSpPr>
        <p:spPr>
          <a:xfrm>
            <a:off x="839787" y="1663256"/>
            <a:ext cx="5888391" cy="3811588"/>
          </a:xfrm>
          <a:prstGeom prst="rect">
            <a:avLst/>
          </a:prstGeom>
        </p:spPr>
        <p:txBody>
          <a:bodyPr>
            <a:noAutofit/>
          </a:bodyPr>
          <a:lst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endParaRPr lang="en-US" altLang="zh-CN" sz="2400" dirty="0" smtClean="0"/>
          </a:p>
          <a:p>
            <a:r>
              <a:rPr lang="zh-CN" altLang="en-US" sz="2400" dirty="0" smtClean="0"/>
              <a:t>官方网站：</a:t>
            </a:r>
            <a:r>
              <a:rPr lang="en-US" altLang="zh-CN" sz="2400" dirty="0" smtClean="0">
                <a:hlinkClick r:id="rId4"/>
              </a:rPr>
              <a:t>www.TuneFlow.com</a:t>
            </a:r>
            <a:endParaRPr lang="en-US" altLang="zh-CN" sz="2400" dirty="0" smtClean="0"/>
          </a:p>
          <a:p>
            <a:r>
              <a:rPr lang="zh-CN" altLang="en-US" sz="2400" dirty="0" smtClean="0"/>
              <a:t>开发文档：</a:t>
            </a:r>
            <a:endParaRPr lang="en-US" altLang="zh-CN" sz="2400" dirty="0" smtClean="0"/>
          </a:p>
          <a:p>
            <a:pPr lvl="1"/>
            <a:r>
              <a:rPr lang="en-US" altLang="zh-CN" sz="1600" dirty="0" smtClean="0">
                <a:hlinkClick r:id="rId5"/>
              </a:rPr>
              <a:t>https://help.tuneflow.com/zh/</a:t>
            </a:r>
            <a:endParaRPr lang="en-US" altLang="zh-CN" sz="1600" dirty="0" smtClean="0"/>
          </a:p>
          <a:p>
            <a:pPr lvl="1"/>
            <a:r>
              <a:rPr lang="en-US" altLang="zh-CN" sz="1600" dirty="0" smtClean="0">
                <a:hlinkClick r:id="rId6"/>
              </a:rPr>
              <a:t>https</a:t>
            </a:r>
            <a:r>
              <a:rPr lang="en-US" altLang="zh-CN" sz="1600" dirty="0">
                <a:hlinkClick r:id="rId6"/>
              </a:rPr>
              <a:t>://</a:t>
            </a:r>
            <a:r>
              <a:rPr lang="en-US" altLang="zh-CN" sz="1600" dirty="0" smtClean="0">
                <a:hlinkClick r:id="rId6"/>
              </a:rPr>
              <a:t>github.com/tuneflow</a:t>
            </a:r>
            <a:endParaRPr lang="en-US" altLang="zh-CN" sz="1600" dirty="0" smtClean="0"/>
          </a:p>
          <a:p>
            <a:pPr lvl="1"/>
            <a:r>
              <a:rPr lang="en-US" altLang="zh-CN" sz="1600" dirty="0">
                <a:hlinkClick r:id="rId7"/>
              </a:rPr>
              <a:t>https://</a:t>
            </a:r>
            <a:r>
              <a:rPr lang="en-US" altLang="zh-CN" sz="1600" dirty="0" smtClean="0">
                <a:hlinkClick r:id="rId7"/>
              </a:rPr>
              <a:t>github.com/tuneflow/tuneflow-py</a:t>
            </a:r>
            <a:endParaRPr lang="en-US" altLang="zh-CN" sz="1600" dirty="0" smtClean="0"/>
          </a:p>
          <a:p>
            <a:pPr lvl="1"/>
            <a:r>
              <a:rPr lang="en-US" altLang="zh-CN" sz="1600" dirty="0">
                <a:hlinkClick r:id="rId8"/>
              </a:rPr>
              <a:t>https://</a:t>
            </a:r>
            <a:r>
              <a:rPr lang="en-US" altLang="zh-CN" sz="1600" dirty="0" smtClean="0">
                <a:hlinkClick r:id="rId8"/>
              </a:rPr>
              <a:t>github.com/tuneflow/tuneflow-py-demos</a:t>
            </a:r>
            <a:endParaRPr lang="en-US" altLang="zh-CN" sz="1600" dirty="0" smtClean="0"/>
          </a:p>
          <a:p>
            <a:pPr lvl="1"/>
            <a:endParaRPr lang="en-US" altLang="zh-CN" sz="2000" dirty="0" smtClean="0"/>
          </a:p>
          <a:p>
            <a:endParaRPr lang="en-US" altLang="zh-CN" sz="2400" dirty="0" smtClean="0"/>
          </a:p>
          <a:p>
            <a:endParaRPr lang="en-US" sz="2400" dirty="0"/>
          </a:p>
        </p:txBody>
      </p:sp>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39787" y="1017230"/>
            <a:ext cx="518160" cy="518160"/>
          </a:xfrm>
          <a:prstGeom prst="rect">
            <a:avLst/>
          </a:prstGeom>
        </p:spPr>
      </p:pic>
      <p:sp>
        <p:nvSpPr>
          <p:cNvPr id="2" name="Slide Number Placeholder 1"/>
          <p:cNvSpPr>
            <a:spLocks noGrp="1"/>
          </p:cNvSpPr>
          <p:nvPr>
            <p:ph type="sldNum" sz="quarter" idx="12"/>
          </p:nvPr>
        </p:nvSpPr>
        <p:spPr/>
        <p:txBody>
          <a:bodyPr/>
          <a:lstStyle/>
          <a:p>
            <a:fld id="{85FBCCAD-58AF-4246-9D6F-2B7747285975}" type="slidenum">
              <a:rPr lang="en-US" smtClean="0"/>
              <a:t>31</a:t>
            </a:fld>
            <a:endParaRPr lang="en-US"/>
          </a:p>
        </p:txBody>
      </p:sp>
    </p:spTree>
    <p:extLst>
      <p:ext uri="{BB962C8B-B14F-4D97-AF65-F5344CB8AC3E}">
        <p14:creationId xmlns:p14="http://schemas.microsoft.com/office/powerpoint/2010/main" val="53061271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y" algn="ctr"/>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alphaModFix amt="92000"/>
            <a:extLst>
              <a:ext uri="{28A0092B-C50C-407E-A947-70E740481C1C}">
                <a14:useLocalDpi xmlns:a14="http://schemas.microsoft.com/office/drawing/2010/main" val="0"/>
              </a:ext>
            </a:extLst>
          </a:blip>
          <a:stretch>
            <a:fillRect/>
          </a:stretch>
        </p:blipFill>
        <p:spPr>
          <a:xfrm>
            <a:off x="1632607" y="1040527"/>
            <a:ext cx="8978136" cy="4687614"/>
          </a:xfrm>
          <a:prstGeom prst="rect">
            <a:avLst/>
          </a:prstGeom>
          <a:effectLst>
            <a:glow>
              <a:schemeClr val="accent5">
                <a:satMod val="175000"/>
                <a:alpha val="26000"/>
              </a:schemeClr>
            </a:glow>
            <a:outerShdw blurRad="50800" dist="50800" sx="61000" sy="61000" algn="ctr" rotWithShape="0">
              <a:srgbClr val="000000">
                <a:alpha val="43137"/>
              </a:srgbClr>
            </a:outerShdw>
            <a:softEdge rad="38100"/>
          </a:effectLst>
        </p:spPr>
      </p:pic>
      <p:sp>
        <p:nvSpPr>
          <p:cNvPr id="3" name="Slide Number Placeholder 2"/>
          <p:cNvSpPr>
            <a:spLocks noGrp="1"/>
          </p:cNvSpPr>
          <p:nvPr>
            <p:ph type="sldNum" sz="quarter" idx="12"/>
          </p:nvPr>
        </p:nvSpPr>
        <p:spPr/>
        <p:txBody>
          <a:bodyPr/>
          <a:lstStyle/>
          <a:p>
            <a:fld id="{85FBCCAD-58AF-4246-9D6F-2B7747285975}" type="slidenum">
              <a:rPr lang="en-US" smtClean="0"/>
              <a:t>4</a:t>
            </a:fld>
            <a:endParaRPr lang="en-US" dirty="0"/>
          </a:p>
        </p:txBody>
      </p:sp>
    </p:spTree>
    <p:extLst>
      <p:ext uri="{BB962C8B-B14F-4D97-AF65-F5344CB8AC3E}">
        <p14:creationId xmlns:p14="http://schemas.microsoft.com/office/powerpoint/2010/main" val="89748972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y" algn="ctr"/>
        </a:blip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32607" y="1223641"/>
            <a:ext cx="8978136" cy="4321386"/>
          </a:xfrm>
          <a:prstGeom prst="rect">
            <a:avLst/>
          </a:prstGeom>
          <a:effectLst>
            <a:glow>
              <a:schemeClr val="accent5">
                <a:satMod val="175000"/>
                <a:alpha val="26000"/>
              </a:schemeClr>
            </a:glow>
            <a:outerShdw blurRad="50800" dist="50800" algn="ctr" rotWithShape="0">
              <a:srgbClr val="000000">
                <a:alpha val="43137"/>
              </a:srgbClr>
            </a:outerShdw>
            <a:softEdge rad="38100"/>
          </a:effectLst>
        </p:spPr>
      </p:pic>
      <p:sp>
        <p:nvSpPr>
          <p:cNvPr id="3" name="Slide Number Placeholder 2"/>
          <p:cNvSpPr>
            <a:spLocks noGrp="1"/>
          </p:cNvSpPr>
          <p:nvPr>
            <p:ph type="sldNum" sz="quarter" idx="12"/>
          </p:nvPr>
        </p:nvSpPr>
        <p:spPr/>
        <p:txBody>
          <a:bodyPr/>
          <a:lstStyle/>
          <a:p>
            <a:fld id="{85FBCCAD-58AF-4246-9D6F-2B7747285975}" type="slidenum">
              <a:rPr lang="en-US" smtClean="0"/>
              <a:t>5</a:t>
            </a:fld>
            <a:endParaRPr lang="en-US"/>
          </a:p>
        </p:txBody>
      </p:sp>
    </p:spTree>
    <p:extLst>
      <p:ext uri="{BB962C8B-B14F-4D97-AF65-F5344CB8AC3E}">
        <p14:creationId xmlns:p14="http://schemas.microsoft.com/office/powerpoint/2010/main" val="271964425"/>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zh-CN" altLang="en-US" sz="4000" b="1" dirty="0" smtClean="0">
                <a:latin typeface="DengXian" charset="-122"/>
                <a:ea typeface="DengXian" charset="-122"/>
                <a:cs typeface="DengXian" charset="-122"/>
              </a:rPr>
              <a:t>传统音频</a:t>
            </a:r>
            <a:r>
              <a:rPr lang="en-US" sz="4000" b="1" dirty="0" smtClean="0">
                <a:latin typeface="DengXian" charset="-122"/>
                <a:ea typeface="DengXian" charset="-122"/>
                <a:cs typeface="DengXian" charset="-122"/>
              </a:rPr>
              <a:t>插件</a:t>
            </a:r>
            <a:endParaRPr lang="en-US" sz="4000" b="1" dirty="0">
              <a:latin typeface="DengXian" charset="-122"/>
              <a:ea typeface="DengXian" charset="-122"/>
              <a:cs typeface="DengXian" charset="-122"/>
            </a:endParaRPr>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1155" y="3598510"/>
            <a:ext cx="3016173" cy="2933700"/>
          </a:xfrm>
          <a:prstGeom prst="rect">
            <a:avLst/>
          </a:prstGeom>
          <a:effectLst>
            <a:glow rad="50800">
              <a:schemeClr val="bg1"/>
            </a:glow>
            <a:outerShdw blurRad="63500" dist="50800" dir="5400000" algn="ctr" rotWithShape="0">
              <a:srgbClr val="000000">
                <a:alpha val="43137"/>
              </a:srgbClr>
            </a:outerShdw>
            <a:softEdge rad="0"/>
          </a:effectLst>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09932" y="1804988"/>
            <a:ext cx="6430891" cy="4487333"/>
          </a:xfrm>
          <a:prstGeom prst="rect">
            <a:avLst/>
          </a:prstGeom>
        </p:spPr>
      </p:pic>
      <p:sp>
        <p:nvSpPr>
          <p:cNvPr id="8" name="TextBox 7"/>
          <p:cNvSpPr txBox="1"/>
          <p:nvPr/>
        </p:nvSpPr>
        <p:spPr>
          <a:xfrm>
            <a:off x="838200" y="2043290"/>
            <a:ext cx="4106333" cy="1631216"/>
          </a:xfrm>
          <a:prstGeom prst="rect">
            <a:avLst/>
          </a:prstGeom>
          <a:solidFill>
            <a:schemeClr val="accent1">
              <a:lumMod val="40000"/>
              <a:lumOff val="60000"/>
              <a:alpha val="8000"/>
            </a:schemeClr>
          </a:solidFill>
          <a:ln w="25400">
            <a:noFill/>
            <a:bevel/>
          </a:ln>
          <a:effectLst>
            <a:glow>
              <a:schemeClr val="accent1"/>
            </a:glow>
            <a:outerShdw sx="101000" sy="101000" algn="ctr" rotWithShape="0">
              <a:prstClr val="black">
                <a:alpha val="40000"/>
              </a:prstClr>
            </a:outerShdw>
            <a:softEdge rad="0"/>
          </a:effectLst>
        </p:spPr>
        <p:txBody>
          <a:bodyPr wrap="square" rtlCol="0">
            <a:spAutoFit/>
          </a:bodyPr>
          <a:lstStyle/>
          <a:p>
            <a:pPr algn="just"/>
            <a:r>
              <a:rPr lang="zh-CN" altLang="en-US" sz="2000" dirty="0" smtClean="0"/>
              <a:t>传统音频插件的设计思路基于实时信号处理，因此可实现的功能有诸多限制。</a:t>
            </a:r>
            <a:endParaRPr lang="en-US" altLang="zh-CN" sz="2000" dirty="0" smtClean="0"/>
          </a:p>
          <a:p>
            <a:pPr algn="just"/>
            <a:endParaRPr lang="en-US" sz="2000" dirty="0"/>
          </a:p>
          <a:p>
            <a:pPr algn="just"/>
            <a:r>
              <a:rPr lang="zh-CN" altLang="en-US" sz="2000" dirty="0" smtClean="0"/>
              <a:t>开发环境依赖</a:t>
            </a:r>
            <a:r>
              <a:rPr lang="en-US" altLang="zh-CN" sz="2000" dirty="0" smtClean="0"/>
              <a:t>C++</a:t>
            </a:r>
            <a:r>
              <a:rPr lang="zh-CN" altLang="en-US" sz="2000" dirty="0" smtClean="0"/>
              <a:t>，难度较大。</a:t>
            </a:r>
            <a:endParaRPr lang="en-US" sz="2000" dirty="0"/>
          </a:p>
        </p:txBody>
      </p:sp>
      <p:sp>
        <p:nvSpPr>
          <p:cNvPr id="2" name="Slide Number Placeholder 1"/>
          <p:cNvSpPr>
            <a:spLocks noGrp="1"/>
          </p:cNvSpPr>
          <p:nvPr>
            <p:ph type="sldNum" sz="quarter" idx="12"/>
          </p:nvPr>
        </p:nvSpPr>
        <p:spPr/>
        <p:txBody>
          <a:bodyPr/>
          <a:lstStyle/>
          <a:p>
            <a:fld id="{85FBCCAD-58AF-4246-9D6F-2B7747285975}" type="slidenum">
              <a:rPr lang="en-US" smtClean="0"/>
              <a:t>6</a:t>
            </a:fld>
            <a:endParaRPr lang="en-US"/>
          </a:p>
        </p:txBody>
      </p:sp>
    </p:spTree>
    <p:extLst>
      <p:ext uri="{BB962C8B-B14F-4D97-AF65-F5344CB8AC3E}">
        <p14:creationId xmlns:p14="http://schemas.microsoft.com/office/powerpoint/2010/main" val="2105280676"/>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sp>
        <p:nvSpPr>
          <p:cNvPr id="10" name="Title 3"/>
          <p:cNvSpPr>
            <a:spLocks noGrp="1"/>
          </p:cNvSpPr>
          <p:nvPr>
            <p:ph type="title"/>
          </p:nvPr>
        </p:nvSpPr>
        <p:spPr/>
        <p:txBody>
          <a:bodyPr>
            <a:normAutofit/>
          </a:bodyPr>
          <a:lstStyle/>
          <a:p>
            <a:r>
              <a:rPr lang="en-US" altLang="zh-CN" sz="4000" b="1" dirty="0" err="1" smtClean="0">
                <a:latin typeface="DengXian" charset="-122"/>
                <a:ea typeface="DengXian" charset="-122"/>
                <a:cs typeface="DengXian" charset="-122"/>
              </a:rPr>
              <a:t>TuneFlow</a:t>
            </a:r>
            <a:r>
              <a:rPr lang="en-US" sz="4000" b="1" dirty="0" err="1" smtClean="0">
                <a:latin typeface="DengXian" charset="-122"/>
                <a:ea typeface="DengXian" charset="-122"/>
                <a:cs typeface="DengXian" charset="-122"/>
              </a:rPr>
              <a:t>插件</a:t>
            </a:r>
            <a:endParaRPr lang="en-US" sz="4000" b="1" dirty="0">
              <a:latin typeface="DengXian" charset="-122"/>
              <a:ea typeface="DengXian" charset="-122"/>
              <a:cs typeface="DengXian" charset="-122"/>
            </a:endParaRPr>
          </a:p>
        </p:txBody>
      </p:sp>
      <p:sp>
        <p:nvSpPr>
          <p:cNvPr id="5" name="TextBox 4"/>
          <p:cNvSpPr txBox="1"/>
          <p:nvPr/>
        </p:nvSpPr>
        <p:spPr>
          <a:xfrm>
            <a:off x="838200" y="2043290"/>
            <a:ext cx="4106333" cy="3170099"/>
          </a:xfrm>
          <a:prstGeom prst="rect">
            <a:avLst/>
          </a:prstGeom>
          <a:solidFill>
            <a:schemeClr val="accent1">
              <a:lumMod val="40000"/>
              <a:lumOff val="60000"/>
              <a:alpha val="8000"/>
            </a:schemeClr>
          </a:solidFill>
          <a:ln w="25400">
            <a:noFill/>
            <a:bevel/>
          </a:ln>
          <a:effectLst>
            <a:glow>
              <a:schemeClr val="accent1"/>
            </a:glow>
            <a:outerShdw sx="101000" sy="101000" algn="ctr" rotWithShape="0">
              <a:prstClr val="black">
                <a:alpha val="40000"/>
              </a:prstClr>
            </a:outerShdw>
            <a:softEdge rad="0"/>
          </a:effectLst>
        </p:spPr>
        <p:txBody>
          <a:bodyPr wrap="square" rtlCol="0">
            <a:spAutoFit/>
          </a:bodyPr>
          <a:lstStyle/>
          <a:p>
            <a:pPr algn="just"/>
            <a:r>
              <a:rPr lang="en-US" altLang="zh-CN" sz="2000" dirty="0" err="1" smtClean="0"/>
              <a:t>TuneFlow</a:t>
            </a:r>
            <a:r>
              <a:rPr lang="zh-CN" altLang="en-US" sz="2000" dirty="0" smtClean="0"/>
              <a:t>插件的优势：</a:t>
            </a:r>
            <a:endParaRPr lang="en-US" altLang="zh-CN" sz="2000" dirty="0" smtClean="0"/>
          </a:p>
          <a:p>
            <a:pPr algn="just"/>
            <a:endParaRPr lang="en-US" altLang="zh-CN" sz="2000" dirty="0"/>
          </a:p>
          <a:p>
            <a:pPr algn="just"/>
            <a:r>
              <a:rPr lang="zh-CN" altLang="en-US" sz="2000" dirty="0" smtClean="0"/>
              <a:t>可对</a:t>
            </a:r>
            <a:r>
              <a:rPr lang="en-US" altLang="zh-CN" sz="2000" dirty="0" smtClean="0"/>
              <a:t>DAW</a:t>
            </a:r>
            <a:r>
              <a:rPr lang="zh-CN" altLang="en-US" sz="2000" dirty="0" smtClean="0"/>
              <a:t>全局进行读取和修改，突破传统音频插件限制。</a:t>
            </a:r>
            <a:endParaRPr lang="en-US" altLang="zh-CN" sz="2000" dirty="0" smtClean="0"/>
          </a:p>
          <a:p>
            <a:pPr algn="just"/>
            <a:endParaRPr lang="en-US" sz="2000" dirty="0"/>
          </a:p>
          <a:p>
            <a:pPr algn="just"/>
            <a:r>
              <a:rPr lang="zh-CN" altLang="en-US" sz="2000" dirty="0" smtClean="0"/>
              <a:t>使用</a:t>
            </a:r>
            <a:r>
              <a:rPr lang="en-US" altLang="zh-CN" sz="2000" dirty="0"/>
              <a:t>Python</a:t>
            </a:r>
            <a:r>
              <a:rPr lang="zh-CN" altLang="en-US" sz="2000" dirty="0"/>
              <a:t>开发，难度较低，并且方便接入其他</a:t>
            </a:r>
            <a:r>
              <a:rPr lang="en-US" altLang="zh-CN" sz="2000" dirty="0"/>
              <a:t>Python</a:t>
            </a:r>
            <a:r>
              <a:rPr lang="zh-CN" altLang="en-US" sz="2000" dirty="0"/>
              <a:t>库。</a:t>
            </a:r>
            <a:endParaRPr lang="en-US" altLang="zh-CN" sz="2000" dirty="0"/>
          </a:p>
          <a:p>
            <a:pPr algn="just"/>
            <a:endParaRPr lang="en-US" sz="2000" dirty="0"/>
          </a:p>
          <a:p>
            <a:pPr algn="just"/>
            <a:r>
              <a:rPr lang="zh-CN" altLang="en-US" sz="2000" dirty="0" smtClean="0"/>
              <a:t>部署</a:t>
            </a:r>
            <a:r>
              <a:rPr lang="zh-CN" altLang="en-US" sz="2000" dirty="0"/>
              <a:t>后在云端运行，不占用本地运算资源</a:t>
            </a:r>
            <a:r>
              <a:rPr lang="zh-CN" altLang="en-US" sz="2000" dirty="0" smtClean="0"/>
              <a:t>。</a:t>
            </a:r>
            <a:endParaRPr lang="en-US" altLang="zh-CN" sz="2000"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3777" y="1998134"/>
            <a:ext cx="5756423" cy="3578576"/>
          </a:xfrm>
          <a:prstGeom prst="rect">
            <a:avLst/>
          </a:prstGeom>
          <a:effectLst>
            <a:outerShdw blurRad="393700" dist="50800" dir="5400000" algn="ctr" rotWithShape="0">
              <a:srgbClr val="000000">
                <a:alpha val="43137"/>
              </a:srgbClr>
            </a:outerShdw>
            <a:softEdge rad="12700"/>
          </a:effectLst>
        </p:spPr>
      </p:pic>
      <p:sp>
        <p:nvSpPr>
          <p:cNvPr id="2" name="Slide Number Placeholder 1"/>
          <p:cNvSpPr>
            <a:spLocks noGrp="1"/>
          </p:cNvSpPr>
          <p:nvPr>
            <p:ph type="sldNum" sz="quarter" idx="12"/>
          </p:nvPr>
        </p:nvSpPr>
        <p:spPr/>
        <p:txBody>
          <a:bodyPr/>
          <a:lstStyle/>
          <a:p>
            <a:fld id="{85FBCCAD-58AF-4246-9D6F-2B7747285975}" type="slidenum">
              <a:rPr lang="en-US" smtClean="0"/>
              <a:t>7</a:t>
            </a:fld>
            <a:endParaRPr lang="en-US"/>
          </a:p>
        </p:txBody>
      </p:sp>
    </p:spTree>
    <p:extLst>
      <p:ext uri="{BB962C8B-B14F-4D97-AF65-F5344CB8AC3E}">
        <p14:creationId xmlns:p14="http://schemas.microsoft.com/office/powerpoint/2010/main" val="126024853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xy" algn="tl"/>
        </a:blipFill>
        <a:effectLst/>
      </p:bgPr>
    </p:bg>
    <p:spTree>
      <p:nvGrpSpPr>
        <p:cNvPr id="1" name=""/>
        <p:cNvGrpSpPr/>
        <p:nvPr/>
      </p:nvGrpSpPr>
      <p:grpSpPr>
        <a:xfrm>
          <a:off x="0" y="0"/>
          <a:ext cx="0" cy="0"/>
          <a:chOff x="0" y="0"/>
          <a:chExt cx="0" cy="0"/>
        </a:xfrm>
      </p:grpSpPr>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32190" y="4226646"/>
            <a:ext cx="6955367" cy="5443331"/>
          </a:xfrm>
          <a:prstGeom prst="rect">
            <a:avLst/>
          </a:prstGeom>
          <a:effectLst>
            <a:outerShdw blurRad="50800" dist="50800" dir="5400000" algn="ctr" rotWithShape="0">
              <a:srgbClr val="000000">
                <a:alpha val="43137"/>
              </a:srgbClr>
            </a:outerShdw>
            <a:softEdge rad="12700"/>
          </a:effectLst>
        </p:spPr>
      </p:pic>
      <p:sp>
        <p:nvSpPr>
          <p:cNvPr id="10" name="Title 3"/>
          <p:cNvSpPr>
            <a:spLocks noGrp="1"/>
          </p:cNvSpPr>
          <p:nvPr>
            <p:ph type="title"/>
          </p:nvPr>
        </p:nvSpPr>
        <p:spPr/>
        <p:txBody>
          <a:bodyPr>
            <a:normAutofit/>
          </a:bodyPr>
          <a:lstStyle/>
          <a:p>
            <a:r>
              <a:rPr lang="en-US" altLang="zh-CN" sz="4000" b="1" dirty="0" err="1" smtClean="0">
                <a:latin typeface="DengXian" charset="-122"/>
                <a:ea typeface="DengXian" charset="-122"/>
                <a:cs typeface="DengXian" charset="-122"/>
              </a:rPr>
              <a:t>TuneFlow</a:t>
            </a:r>
            <a:r>
              <a:rPr lang="en-US" sz="4000" b="1" dirty="0" err="1" smtClean="0">
                <a:latin typeface="DengXian" charset="-122"/>
                <a:ea typeface="DengXian" charset="-122"/>
                <a:cs typeface="DengXian" charset="-122"/>
              </a:rPr>
              <a:t>插件</a:t>
            </a:r>
            <a:r>
              <a:rPr lang="zh-CN" altLang="en-US" sz="4000" b="1" dirty="0" smtClean="0">
                <a:latin typeface="DengXian" charset="-122"/>
                <a:ea typeface="DengXian" charset="-122"/>
                <a:cs typeface="DengXian" charset="-122"/>
              </a:rPr>
              <a:t>展示</a:t>
            </a:r>
            <a:endParaRPr lang="en-US" sz="4000" b="1" dirty="0">
              <a:latin typeface="DengXian" charset="-122"/>
              <a:ea typeface="DengXian" charset="-122"/>
              <a:cs typeface="DengXian" charset="-122"/>
            </a:endParaRPr>
          </a:p>
        </p:txBody>
      </p:sp>
      <p:sp>
        <p:nvSpPr>
          <p:cNvPr id="5" name="TextBox 4"/>
          <p:cNvSpPr txBox="1"/>
          <p:nvPr/>
        </p:nvSpPr>
        <p:spPr>
          <a:xfrm>
            <a:off x="838200" y="2043290"/>
            <a:ext cx="4106333" cy="400110"/>
          </a:xfrm>
          <a:prstGeom prst="rect">
            <a:avLst/>
          </a:prstGeom>
          <a:solidFill>
            <a:schemeClr val="accent1">
              <a:lumMod val="40000"/>
              <a:lumOff val="60000"/>
              <a:alpha val="8000"/>
            </a:schemeClr>
          </a:solidFill>
          <a:ln w="25400">
            <a:noFill/>
            <a:bevel/>
          </a:ln>
          <a:effectLst>
            <a:glow>
              <a:schemeClr val="accent1"/>
            </a:glow>
            <a:outerShdw sx="101000" sy="101000" algn="ctr" rotWithShape="0">
              <a:prstClr val="black">
                <a:alpha val="40000"/>
              </a:prstClr>
            </a:outerShdw>
            <a:softEdge rad="0"/>
          </a:effectLst>
        </p:spPr>
        <p:txBody>
          <a:bodyPr wrap="square" rtlCol="0">
            <a:spAutoFit/>
          </a:bodyPr>
          <a:lstStyle/>
          <a:p>
            <a:pPr algn="just"/>
            <a:endParaRPr lang="en-US" altLang="zh-CN" sz="2000" dirty="0"/>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455379" y="688058"/>
            <a:ext cx="2898421" cy="6260253"/>
          </a:xfrm>
          <a:prstGeom prst="rect">
            <a:avLst/>
          </a:prstGeom>
          <a:effectLst>
            <a:outerShdw blurRad="139700" dist="50800" dir="5400000" algn="ctr" rotWithShape="0">
              <a:srgbClr val="000000">
                <a:alpha val="43137"/>
              </a:srgbClr>
            </a:outerShdw>
            <a:softEdge rad="25400"/>
          </a:effectLst>
        </p:spPr>
      </p:pic>
      <p:sp>
        <p:nvSpPr>
          <p:cNvPr id="6" name="TextBox 5"/>
          <p:cNvSpPr txBox="1"/>
          <p:nvPr/>
        </p:nvSpPr>
        <p:spPr>
          <a:xfrm>
            <a:off x="838200" y="2043290"/>
            <a:ext cx="6426199" cy="2246769"/>
          </a:xfrm>
          <a:prstGeom prst="rect">
            <a:avLst/>
          </a:prstGeom>
          <a:solidFill>
            <a:schemeClr val="accent1">
              <a:lumMod val="40000"/>
              <a:lumOff val="60000"/>
              <a:alpha val="8000"/>
            </a:schemeClr>
          </a:solidFill>
          <a:ln w="25400">
            <a:noFill/>
            <a:bevel/>
          </a:ln>
          <a:effectLst>
            <a:glow>
              <a:schemeClr val="accent1"/>
            </a:glow>
            <a:outerShdw sx="101000" sy="101000" algn="ctr" rotWithShape="0">
              <a:prstClr val="black">
                <a:alpha val="40000"/>
              </a:prstClr>
            </a:outerShdw>
            <a:softEdge rad="0"/>
          </a:effectLst>
        </p:spPr>
        <p:txBody>
          <a:bodyPr wrap="square" rtlCol="0">
            <a:spAutoFit/>
          </a:bodyPr>
          <a:lstStyle/>
          <a:p>
            <a:pPr algn="just"/>
            <a:r>
              <a:rPr lang="en-US" altLang="zh-CN" sz="2000" dirty="0" err="1" smtClean="0"/>
              <a:t>TuneFlow</a:t>
            </a:r>
            <a:r>
              <a:rPr lang="zh-CN" altLang="en-US" sz="2000" dirty="0" smtClean="0"/>
              <a:t>已有插件可以实现鼓组生成，音效生成、音源分离、歌声转换、歌词写作等功能。</a:t>
            </a:r>
            <a:endParaRPr lang="en-US" altLang="zh-CN" sz="2000" dirty="0" smtClean="0"/>
          </a:p>
          <a:p>
            <a:pPr algn="just"/>
            <a:endParaRPr lang="en-US" altLang="zh-CN" sz="2000" dirty="0" smtClean="0"/>
          </a:p>
          <a:p>
            <a:pPr algn="just"/>
            <a:r>
              <a:rPr lang="zh-CN" altLang="en-US" sz="2000" dirty="0" smtClean="0"/>
              <a:t>代码示例：</a:t>
            </a:r>
            <a:endParaRPr lang="en-US" altLang="zh-CN" sz="2000" dirty="0" smtClean="0"/>
          </a:p>
          <a:p>
            <a:r>
              <a:rPr lang="en-US" sz="2000" dirty="0">
                <a:hlinkClick r:id="rId5"/>
              </a:rPr>
              <a:t>https://github.com/tuneflow</a:t>
            </a:r>
            <a:endParaRPr lang="en-US" sz="2000" dirty="0"/>
          </a:p>
          <a:p>
            <a:r>
              <a:rPr lang="en-US" sz="2000" dirty="0">
                <a:hlinkClick r:id="rId6"/>
              </a:rPr>
              <a:t>https://github.com/tuneflow/tuneflow-py-demos</a:t>
            </a:r>
            <a:endParaRPr lang="en-US" sz="2000" dirty="0"/>
          </a:p>
          <a:p>
            <a:endParaRPr lang="en-US" altLang="zh-CN" sz="2000" dirty="0"/>
          </a:p>
        </p:txBody>
      </p:sp>
      <p:sp>
        <p:nvSpPr>
          <p:cNvPr id="3" name="Slide Number Placeholder 2"/>
          <p:cNvSpPr>
            <a:spLocks noGrp="1"/>
          </p:cNvSpPr>
          <p:nvPr>
            <p:ph type="sldNum" sz="quarter" idx="12"/>
          </p:nvPr>
        </p:nvSpPr>
        <p:spPr/>
        <p:txBody>
          <a:bodyPr/>
          <a:lstStyle/>
          <a:p>
            <a:fld id="{85FBCCAD-58AF-4246-9D6F-2B7747285975}" type="slidenum">
              <a:rPr lang="en-US" smtClean="0"/>
              <a:t>8</a:t>
            </a:fld>
            <a:endParaRPr lang="en-US"/>
          </a:p>
        </p:txBody>
      </p:sp>
    </p:spTree>
    <p:extLst>
      <p:ext uri="{BB962C8B-B14F-4D97-AF65-F5344CB8AC3E}">
        <p14:creationId xmlns:p14="http://schemas.microsoft.com/office/powerpoint/2010/main" val="10534877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43000"/>
            <a:lum/>
          </a:blip>
          <a:srcRect/>
          <a:tile tx="0" ty="0" sx="100000" sy="100000" flip="y" algn="ctr"/>
        </a:blipFill>
        <a:effectLst/>
      </p:bgPr>
    </p:bg>
    <p:spTree>
      <p:nvGrpSpPr>
        <p:cNvPr id="1" name=""/>
        <p:cNvGrpSpPr/>
        <p:nvPr/>
      </p:nvGrpSpPr>
      <p:grpSpPr>
        <a:xfrm>
          <a:off x="0" y="0"/>
          <a:ext cx="0" cy="0"/>
          <a:chOff x="0" y="0"/>
          <a:chExt cx="0" cy="0"/>
        </a:xfrm>
      </p:grpSpPr>
      <p:sp>
        <p:nvSpPr>
          <p:cNvPr id="3" name="Title 3"/>
          <p:cNvSpPr>
            <a:spLocks noGrp="1"/>
          </p:cNvSpPr>
          <p:nvPr>
            <p:ph type="title"/>
          </p:nvPr>
        </p:nvSpPr>
        <p:spPr>
          <a:xfrm>
            <a:off x="838200" y="365125"/>
            <a:ext cx="10515600" cy="1325563"/>
          </a:xfrm>
        </p:spPr>
        <p:txBody>
          <a:bodyPr>
            <a:normAutofit/>
          </a:bodyPr>
          <a:lstStyle/>
          <a:p>
            <a:r>
              <a:rPr lang="zh-CN" altLang="en-US" sz="4000" b="1" dirty="0" smtClean="0">
                <a:latin typeface="DengXian" charset="-122"/>
                <a:ea typeface="DengXian" charset="-122"/>
                <a:cs typeface="DengXian" charset="-122"/>
              </a:rPr>
              <a:t>插件示例</a:t>
            </a:r>
            <a:r>
              <a:rPr lang="zh-CN" altLang="en-US" sz="4000" b="1" dirty="0">
                <a:latin typeface="DengXian" charset="-122"/>
                <a:ea typeface="DengXian" charset="-122"/>
                <a:cs typeface="DengXian" charset="-122"/>
              </a:rPr>
              <a:t>：</a:t>
            </a:r>
            <a:r>
              <a:rPr lang="zh-CN" altLang="en-US" sz="4000" b="1" dirty="0" smtClean="0">
                <a:latin typeface="DengXian" charset="-122"/>
                <a:ea typeface="DengXian" charset="-122"/>
                <a:cs typeface="DengXian" charset="-122"/>
              </a:rPr>
              <a:t>音频</a:t>
            </a:r>
            <a:r>
              <a:rPr lang="zh-CN" altLang="en-US" sz="4000" b="1" dirty="0">
                <a:latin typeface="DengXian" charset="-122"/>
                <a:ea typeface="DengXian" charset="-122"/>
                <a:cs typeface="DengXian" charset="-122"/>
              </a:rPr>
              <a:t>反转</a:t>
            </a:r>
            <a:endParaRPr lang="en-US" sz="4000" b="1" dirty="0">
              <a:latin typeface="DengXian" charset="-122"/>
              <a:ea typeface="DengXian" charset="-122"/>
              <a:cs typeface="DengXian" charset="-122"/>
            </a:endParaRPr>
          </a:p>
        </p:txBody>
      </p:sp>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r="1855"/>
          <a:stretch/>
        </p:blipFill>
        <p:spPr>
          <a:xfrm>
            <a:off x="2731887" y="1822562"/>
            <a:ext cx="6999136" cy="3781585"/>
          </a:xfrm>
          <a:prstGeom prst="rect">
            <a:avLst/>
          </a:prstGeom>
          <a:effectLst>
            <a:outerShdw blurRad="749300" dist="50800" dir="5400000" algn="ctr" rotWithShape="0">
              <a:srgbClr val="000000">
                <a:alpha val="43137"/>
              </a:srgbClr>
            </a:outerShdw>
            <a:softEdge rad="12700"/>
          </a:effectLst>
        </p:spPr>
      </p:pic>
      <p:sp>
        <p:nvSpPr>
          <p:cNvPr id="5" name="TextBox 4"/>
          <p:cNvSpPr txBox="1"/>
          <p:nvPr/>
        </p:nvSpPr>
        <p:spPr>
          <a:xfrm>
            <a:off x="6445918" y="6488668"/>
            <a:ext cx="4907882" cy="369332"/>
          </a:xfrm>
          <a:prstGeom prst="rect">
            <a:avLst/>
          </a:prstGeom>
          <a:noFill/>
        </p:spPr>
        <p:txBody>
          <a:bodyPr wrap="none" rtlCol="0">
            <a:spAutoFit/>
          </a:bodyPr>
          <a:lstStyle/>
          <a:p>
            <a:r>
              <a:rPr lang="en-US" dirty="0">
                <a:hlinkClick r:id="rId4"/>
              </a:rPr>
              <a:t>https://</a:t>
            </a:r>
            <a:r>
              <a:rPr lang="en-US" dirty="0" smtClean="0">
                <a:hlinkClick r:id="rId4"/>
              </a:rPr>
              <a:t>github.com/likelian/tuneflow-plugin-demo</a:t>
            </a:r>
            <a:endParaRPr lang="en-US" dirty="0" smtClean="0"/>
          </a:p>
        </p:txBody>
      </p:sp>
      <p:sp>
        <p:nvSpPr>
          <p:cNvPr id="2" name="Slide Number Placeholder 1"/>
          <p:cNvSpPr>
            <a:spLocks noGrp="1"/>
          </p:cNvSpPr>
          <p:nvPr>
            <p:ph type="sldNum" sz="quarter" idx="12"/>
          </p:nvPr>
        </p:nvSpPr>
        <p:spPr/>
        <p:txBody>
          <a:bodyPr/>
          <a:lstStyle/>
          <a:p>
            <a:fld id="{85FBCCAD-58AF-4246-9D6F-2B7747285975}" type="slidenum">
              <a:rPr lang="en-US" smtClean="0"/>
              <a:t>9</a:t>
            </a:fld>
            <a:endParaRPr lang="en-US"/>
          </a:p>
        </p:txBody>
      </p:sp>
    </p:spTree>
    <p:extLst>
      <p:ext uri="{BB962C8B-B14F-4D97-AF65-F5344CB8AC3E}">
        <p14:creationId xmlns:p14="http://schemas.microsoft.com/office/powerpoint/2010/main" val="691621157"/>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Parcel</Template>
  <TotalTime>4138</TotalTime>
  <Words>853</Words>
  <Application>Microsoft Macintosh PowerPoint</Application>
  <PresentationFormat>Widescreen</PresentationFormat>
  <Paragraphs>177</Paragraphs>
  <Slides>31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31</vt:i4>
      </vt:variant>
    </vt:vector>
  </HeadingPairs>
  <TitlesOfParts>
    <vt:vector size="37" baseType="lpstr">
      <vt:lpstr>Calibri</vt:lpstr>
      <vt:lpstr>Calibri Light</vt:lpstr>
      <vt:lpstr>DengXian</vt:lpstr>
      <vt:lpstr>DengXian Light</vt:lpstr>
      <vt:lpstr>Arial</vt:lpstr>
      <vt:lpstr>Office Theme</vt:lpstr>
      <vt:lpstr>TuneFlow插件开发</vt:lpstr>
      <vt:lpstr>李克镰</vt:lpstr>
      <vt:lpstr>     TuneFlow</vt:lpstr>
      <vt:lpstr>PowerPoint Presentation</vt:lpstr>
      <vt:lpstr>PowerPoint Presentation</vt:lpstr>
      <vt:lpstr>传统音频插件</vt:lpstr>
      <vt:lpstr>TuneFlow插件</vt:lpstr>
      <vt:lpstr>TuneFlow插件展示</vt:lpstr>
      <vt:lpstr>插件示例：音频反转</vt:lpstr>
      <vt:lpstr>插件示例：音频反转</vt:lpstr>
      <vt:lpstr>TuneFlow插件</vt:lpstr>
      <vt:lpstr>插件包</vt:lpstr>
      <vt:lpstr>bundle.json</vt:lpstr>
      <vt:lpstr>bundle.json示例 音频反转</vt:lpstr>
      <vt:lpstr>plugin.py</vt:lpstr>
      <vt:lpstr>plugin.py</vt:lpstr>
      <vt:lpstr>params( )</vt:lpstr>
      <vt:lpstr>params( )</vt:lpstr>
      <vt:lpstr>params( )</vt:lpstr>
      <vt:lpstr>params( )</vt:lpstr>
      <vt:lpstr>params( )示例</vt:lpstr>
      <vt:lpstr>params( )示例</vt:lpstr>
      <vt:lpstr>run( )</vt:lpstr>
      <vt:lpstr>Song数据类型</vt:lpstr>
      <vt:lpstr>run( )</vt:lpstr>
      <vt:lpstr>run( )</vt:lpstr>
      <vt:lpstr>run( )</vt:lpstr>
      <vt:lpstr>run( )</vt:lpstr>
      <vt:lpstr>debug.py</vt:lpstr>
      <vt:lpstr>debug.py</vt:lpstr>
      <vt:lpstr>     TuneFlow</vt:lpstr>
    </vt:vector>
  </TitlesOfParts>
  <Company/>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kli11</dc:creator>
  <cp:lastModifiedBy>kli11</cp:lastModifiedBy>
  <cp:revision>238</cp:revision>
  <cp:lastPrinted>2023-05-29T17:17:28Z</cp:lastPrinted>
  <dcterms:created xsi:type="dcterms:W3CDTF">2023-05-13T15:33:29Z</dcterms:created>
  <dcterms:modified xsi:type="dcterms:W3CDTF">2023-05-29T17:17:29Z</dcterms:modified>
</cp:coreProperties>
</file>